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8" r:id="rId3"/>
    <p:sldId id="268" r:id="rId4"/>
    <p:sldId id="267" r:id="rId5"/>
    <p:sldId id="269" r:id="rId6"/>
    <p:sldId id="270" r:id="rId7"/>
    <p:sldId id="271" r:id="rId8"/>
    <p:sldId id="283" r:id="rId9"/>
    <p:sldId id="285" r:id="rId10"/>
    <p:sldId id="286" r:id="rId11"/>
    <p:sldId id="273" r:id="rId12"/>
    <p:sldId id="276" r:id="rId13"/>
    <p:sldId id="284" r:id="rId14"/>
    <p:sldId id="282" r:id="rId15"/>
    <p:sldId id="279" r:id="rId16"/>
    <p:sldId id="275" r:id="rId17"/>
    <p:sldId id="280" r:id="rId18"/>
    <p:sldId id="281" r:id="rId19"/>
    <p:sldId id="266" r:id="rId20"/>
  </p:sldIdLst>
  <p:sldSz cx="9144000" cy="5143500" type="screen16x9"/>
  <p:notesSz cx="6858000" cy="9144000"/>
  <p:embeddedFontLst>
    <p:embeddedFont>
      <p:font typeface="a가을소풍B" panose="02020600000000000000" pitchFamily="18" charset="-127"/>
      <p:regular r:id="rId23"/>
    </p:embeddedFont>
    <p:embeddedFont>
      <p:font typeface="a가을소풍M" panose="02020600000000000000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배달의민족 주아" panose="02020603020101020101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AE7"/>
    <a:srgbClr val="64552E"/>
    <a:srgbClr val="25B7D3"/>
    <a:srgbClr val="FFB929"/>
    <a:srgbClr val="FFEEE7"/>
    <a:srgbClr val="F1BCAC"/>
    <a:srgbClr val="E89378"/>
    <a:srgbClr val="C84A22"/>
    <a:srgbClr val="81A78F"/>
    <a:srgbClr val="E39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4660"/>
  </p:normalViewPr>
  <p:slideViewPr>
    <p:cSldViewPr>
      <p:cViewPr>
        <p:scale>
          <a:sx n="150" d="100"/>
          <a:sy n="150" d="100"/>
        </p:scale>
        <p:origin x="732" y="-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7C31B-4589-4B34-A765-858DDEFF1D4F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28138-8054-4DF2-A808-4238F9C8D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15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78B8-8A4C-40FA-88F9-FB2044A9BAC3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AA801-7E05-4F6F-8004-CCAAD5A95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5346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178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805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300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88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022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907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774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898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691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93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000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000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7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511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028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023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80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083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870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4103-C90A-4687-ABB4-60EAC7F00B60}" type="datetime1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78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2D42-C778-4E01-81F8-DB638D752C81}" type="datetime1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10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27F7-B064-499A-8595-A70688E8CA77}" type="datetime1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128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67D-13D2-4D2A-BF56-00AB93E6B1D5}" type="datetime1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3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077EF-53AA-4F28-83A7-A1434719B423}" type="datetime1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12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4D1F-8FFD-4A1E-92B0-BD97D7EB7CB5}" type="datetime1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5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EB2A4-E8B0-441C-9133-E9910E2615A6}" type="datetime1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31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9CD8E-B9B2-4A5C-87CE-C791C710EAEA}" type="datetime1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01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CBA0A-1693-4335-A41D-BB168FB5E9EA}" type="datetime1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5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0B191-E6C6-4803-AAE8-A59CA94656C8}" type="datetime1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3A845-71FD-4703-B00F-F3EA7F29AF9B}" type="datetime1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367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E7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876F2-9A1A-4680-A894-27FF71CDC8B8}" type="datetime1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4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19.png"/><Relationship Id="rId10" Type="http://schemas.openxmlformats.org/officeDocument/2006/relationships/image" Target="../media/image31.gif"/><Relationship Id="rId4" Type="http://schemas.openxmlformats.org/officeDocument/2006/relationships/image" Target="../media/image2.sv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5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9.sv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2.svg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8.jpeg"/><Relationship Id="rId4" Type="http://schemas.openxmlformats.org/officeDocument/2006/relationships/image" Target="../media/image2.sv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583073"/>
            <a:ext cx="9144000" cy="14668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-12700" y="2049947"/>
            <a:ext cx="9156700" cy="3106253"/>
            <a:chOff x="3427370" y="3201538"/>
            <a:chExt cx="5716630" cy="1941962"/>
          </a:xfrm>
        </p:grpSpPr>
        <p:pic>
          <p:nvPicPr>
            <p:cNvPr id="23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3" r="16459" b="19377"/>
            <a:stretch/>
          </p:blipFill>
          <p:spPr bwMode="auto">
            <a:xfrm>
              <a:off x="4924241" y="3201538"/>
              <a:ext cx="4219759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 r="4447" b="19377"/>
            <a:stretch/>
          </p:blipFill>
          <p:spPr bwMode="auto">
            <a:xfrm>
              <a:off x="3427370" y="3201538"/>
              <a:ext cx="1497055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/>
          <p:cNvGrpSpPr/>
          <p:nvPr/>
        </p:nvGrpSpPr>
        <p:grpSpPr>
          <a:xfrm>
            <a:off x="1964617" y="634320"/>
            <a:ext cx="5202065" cy="1364380"/>
            <a:chOff x="1965616" y="1248020"/>
            <a:chExt cx="5202065" cy="1364380"/>
          </a:xfrm>
        </p:grpSpPr>
        <p:sp>
          <p:nvSpPr>
            <p:cNvPr id="4" name="TextBox 3"/>
            <p:cNvSpPr txBox="1"/>
            <p:nvPr/>
          </p:nvSpPr>
          <p:spPr>
            <a:xfrm>
              <a:off x="1965616" y="1658293"/>
              <a:ext cx="520206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 smtClean="0">
                  <a:solidFill>
                    <a:srgbClr val="E89378"/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신생아 건강 스마트 </a:t>
              </a:r>
              <a:r>
                <a:rPr lang="ko-KR" altLang="en-US" sz="3600" dirty="0" smtClean="0">
                  <a:solidFill>
                    <a:srgbClr val="E89378"/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모빌</a:t>
              </a:r>
              <a:endParaRPr lang="en-US" altLang="ko-KR" sz="3600" dirty="0" smtClean="0">
                <a:solidFill>
                  <a:srgbClr val="E89378"/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Remotely Controllable </a:t>
              </a:r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Smart Mobil for newborn baby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41035" y="1248020"/>
              <a:ext cx="32512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원격 제어가 가능한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-12700" y="2044430"/>
            <a:ext cx="915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지도교수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공기석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2015154007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김진엽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2015154018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박현욱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2015152019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신용원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496" y="38384"/>
            <a:ext cx="1561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제출일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2019.11.28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96816" y="4879201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83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9965579E-9EB1-40F3-A675-8DD08441375A}"/>
              </a:ext>
            </a:extLst>
          </p:cNvPr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6873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수행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시나리오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(3/3)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온도계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&amp;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육아정보</a:t>
            </a:r>
            <a:endParaRPr lang="en-US" altLang="ko-KR" sz="2400" dirty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10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5" name="그래픽 4" descr="stroller 있는 여자">
            <a:extLst>
              <a:ext uri="{FF2B5EF4-FFF2-40B4-BE49-F238E27FC236}">
                <a16:creationId xmlns:a16="http://schemas.microsoft.com/office/drawing/2014/main" id="{A1B4DBCF-D982-41DB-B2CB-109E827532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42012" y="1478266"/>
            <a:ext cx="697327" cy="690163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CE98F12A-D0F3-4410-9C11-D581C659C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275606"/>
            <a:ext cx="928215" cy="91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오른쪽 2">
            <a:extLst>
              <a:ext uri="{FF2B5EF4-FFF2-40B4-BE49-F238E27FC236}">
                <a16:creationId xmlns:a16="http://schemas.microsoft.com/office/drawing/2014/main" id="{FE571637-E392-41AC-B3A4-8B3D65B3C4EF}"/>
              </a:ext>
            </a:extLst>
          </p:cNvPr>
          <p:cNvSpPr/>
          <p:nvPr/>
        </p:nvSpPr>
        <p:spPr>
          <a:xfrm>
            <a:off x="1769436" y="1759505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화살표: 오른쪽 52">
            <a:extLst>
              <a:ext uri="{FF2B5EF4-FFF2-40B4-BE49-F238E27FC236}">
                <a16:creationId xmlns:a16="http://schemas.microsoft.com/office/drawing/2014/main" id="{60440381-A0BC-41AF-90CC-7ACBD1DDD063}"/>
              </a:ext>
            </a:extLst>
          </p:cNvPr>
          <p:cNvSpPr/>
          <p:nvPr/>
        </p:nvSpPr>
        <p:spPr>
          <a:xfrm>
            <a:off x="3390205" y="1755526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186F05-F9DB-413E-A6AC-398A3137FCE0}"/>
              </a:ext>
            </a:extLst>
          </p:cNvPr>
          <p:cNvSpPr txBox="1"/>
          <p:nvPr/>
        </p:nvSpPr>
        <p:spPr>
          <a:xfrm>
            <a:off x="925610" y="2141550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사용자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72326D-C921-4E34-894F-A0086B7332C2}"/>
              </a:ext>
            </a:extLst>
          </p:cNvPr>
          <p:cNvSpPr txBox="1"/>
          <p:nvPr/>
        </p:nvSpPr>
        <p:spPr>
          <a:xfrm>
            <a:off x="2419338" y="2192633"/>
            <a:ext cx="1112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 온도계</a:t>
            </a:r>
          </a:p>
        </p:txBody>
      </p:sp>
      <p:sp>
        <p:nvSpPr>
          <p:cNvPr id="1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5083122" y="1778730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C0FD4-D8EE-486B-87C6-AFB68FED8498}"/>
              </a:ext>
            </a:extLst>
          </p:cNvPr>
          <p:cNvSpPr txBox="1"/>
          <p:nvPr/>
        </p:nvSpPr>
        <p:spPr>
          <a:xfrm>
            <a:off x="5786659" y="3815756"/>
            <a:ext cx="1114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육아정보</a:t>
            </a:r>
            <a:endParaRPr lang="ko-KR" altLang="en-US" sz="1000" b="1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4" name="화살표: 오른쪽 36">
            <a:extLst>
              <a:ext uri="{FF2B5EF4-FFF2-40B4-BE49-F238E27FC236}">
                <a16:creationId xmlns:a16="http://schemas.microsoft.com/office/drawing/2014/main" id="{70577BDE-221C-4702-B89E-699B91B106A3}"/>
              </a:ext>
            </a:extLst>
          </p:cNvPr>
          <p:cNvSpPr/>
          <p:nvPr/>
        </p:nvSpPr>
        <p:spPr>
          <a:xfrm>
            <a:off x="3441579" y="3348125"/>
            <a:ext cx="667091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5" name="Picture 12">
            <a:extLst>
              <a:ext uri="{FF2B5EF4-FFF2-40B4-BE49-F238E27FC236}">
                <a16:creationId xmlns:a16="http://schemas.microsoft.com/office/drawing/2014/main" id="{0315BE95-51C6-45F0-88E9-1B3C8208E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391" y="1434046"/>
            <a:ext cx="628700" cy="62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래픽 25">
            <a:extLst>
              <a:ext uri="{FF2B5EF4-FFF2-40B4-BE49-F238E27FC236}">
                <a16:creationId xmlns:a16="http://schemas.microsoft.com/office/drawing/2014/main" id="{73676BD3-0D37-4650-BCE8-03BD9D36A0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937559" y="1379962"/>
            <a:ext cx="812671" cy="8126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68E49D-D198-487F-B164-32F7771C31D5}"/>
              </a:ext>
            </a:extLst>
          </p:cNvPr>
          <p:cNvSpPr txBox="1"/>
          <p:nvPr/>
        </p:nvSpPr>
        <p:spPr>
          <a:xfrm>
            <a:off x="4140978" y="2211800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어플리케이션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1DAB06-6295-4FAD-A6DD-0DC89FA360E6}"/>
              </a:ext>
            </a:extLst>
          </p:cNvPr>
          <p:cNvSpPr txBox="1"/>
          <p:nvPr/>
        </p:nvSpPr>
        <p:spPr>
          <a:xfrm>
            <a:off x="5775308" y="2223640"/>
            <a:ext cx="1154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온도 보기</a:t>
            </a:r>
          </a:p>
        </p:txBody>
      </p:sp>
      <p:pic>
        <p:nvPicPr>
          <p:cNvPr id="19" name="그림 18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5FB7F556-538B-4EA7-A5C6-A9376755B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263" y="1351844"/>
            <a:ext cx="850988" cy="850988"/>
          </a:xfrm>
          <a:prstGeom prst="rect">
            <a:avLst/>
          </a:prstGeom>
        </p:spPr>
      </p:pic>
      <p:sp>
        <p:nvSpPr>
          <p:cNvPr id="20" name="화살표: 오른쪽 38">
            <a:extLst>
              <a:ext uri="{FF2B5EF4-FFF2-40B4-BE49-F238E27FC236}">
                <a16:creationId xmlns:a16="http://schemas.microsoft.com/office/drawing/2014/main" id="{C5356561-EAD3-4599-BC8A-D90D0A93B7CE}"/>
              </a:ext>
            </a:extLst>
          </p:cNvPr>
          <p:cNvSpPr/>
          <p:nvPr/>
        </p:nvSpPr>
        <p:spPr>
          <a:xfrm>
            <a:off x="6969364" y="1777338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3D0301-4BEF-4064-98BC-3713FCD9C2B1}"/>
              </a:ext>
            </a:extLst>
          </p:cNvPr>
          <p:cNvSpPr txBox="1"/>
          <p:nvPr/>
        </p:nvSpPr>
        <p:spPr>
          <a:xfrm>
            <a:off x="7708311" y="2223640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온도 확인</a:t>
            </a:r>
          </a:p>
        </p:txBody>
      </p:sp>
      <p:pic>
        <p:nvPicPr>
          <p:cNvPr id="22" name="그래픽 4" descr="stroller 있는 여자">
            <a:extLst>
              <a:ext uri="{FF2B5EF4-FFF2-40B4-BE49-F238E27FC236}">
                <a16:creationId xmlns:a16="http://schemas.microsoft.com/office/drawing/2014/main" id="{A4EAB38C-86C1-4995-9B85-76C5BA15CE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59236" y="3049769"/>
            <a:ext cx="697327" cy="6901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3F07DC-E65F-4874-8FB7-303E098E91A4}"/>
              </a:ext>
            </a:extLst>
          </p:cNvPr>
          <p:cNvSpPr txBox="1"/>
          <p:nvPr/>
        </p:nvSpPr>
        <p:spPr>
          <a:xfrm>
            <a:off x="908386" y="3731042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사용자</a:t>
            </a:r>
          </a:p>
        </p:txBody>
      </p:sp>
      <p:sp>
        <p:nvSpPr>
          <p:cNvPr id="24" name="화살표: 오른쪽 46">
            <a:extLst>
              <a:ext uri="{FF2B5EF4-FFF2-40B4-BE49-F238E27FC236}">
                <a16:creationId xmlns:a16="http://schemas.microsoft.com/office/drawing/2014/main" id="{632024DE-A6D0-4A71-998B-6401558C7235}"/>
              </a:ext>
            </a:extLst>
          </p:cNvPr>
          <p:cNvSpPr/>
          <p:nvPr/>
        </p:nvSpPr>
        <p:spPr>
          <a:xfrm>
            <a:off x="1769436" y="3379426"/>
            <a:ext cx="714621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25" name="Picture 16">
            <a:extLst>
              <a:ext uri="{FF2B5EF4-FFF2-40B4-BE49-F238E27FC236}">
                <a16:creationId xmlns:a16="http://schemas.microsoft.com/office/drawing/2014/main" id="{0EB9CDE9-9ACA-42B1-BA5E-CA5B76507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17" y="2859837"/>
            <a:ext cx="928215" cy="91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4F35F24-33C7-408C-9BD3-11293FABFE8C}"/>
              </a:ext>
            </a:extLst>
          </p:cNvPr>
          <p:cNvSpPr txBox="1"/>
          <p:nvPr/>
        </p:nvSpPr>
        <p:spPr>
          <a:xfrm>
            <a:off x="2506869" y="3753436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어플리케이션</a:t>
            </a:r>
          </a:p>
        </p:txBody>
      </p:sp>
      <p:pic>
        <p:nvPicPr>
          <p:cNvPr id="27" name="그림 26" descr="게임이(가) 표시된 사진&#10;&#10;자동 생성된 설명">
            <a:extLst>
              <a:ext uri="{FF2B5EF4-FFF2-40B4-BE49-F238E27FC236}">
                <a16:creationId xmlns:a16="http://schemas.microsoft.com/office/drawing/2014/main" id="{4211CA4F-4ADE-4586-9558-4EF705E29D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59" y="2679013"/>
            <a:ext cx="1165981" cy="1165981"/>
          </a:xfrm>
          <a:prstGeom prst="rect">
            <a:avLst/>
          </a:prstGeom>
        </p:spPr>
      </p:pic>
      <p:pic>
        <p:nvPicPr>
          <p:cNvPr id="28" name="그래픽 56">
            <a:extLst>
              <a:ext uri="{FF2B5EF4-FFF2-40B4-BE49-F238E27FC236}">
                <a16:creationId xmlns:a16="http://schemas.microsoft.com/office/drawing/2014/main" id="{E479469F-7ACF-417C-BBA2-090945335C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234488" y="3039376"/>
            <a:ext cx="739141" cy="7391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ACF7B06-9097-4ED2-8B57-91151F6BE4F1}"/>
              </a:ext>
            </a:extLst>
          </p:cNvPr>
          <p:cNvSpPr txBox="1"/>
          <p:nvPr/>
        </p:nvSpPr>
        <p:spPr>
          <a:xfrm>
            <a:off x="4120138" y="3815756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육아정보 보기</a:t>
            </a:r>
          </a:p>
        </p:txBody>
      </p:sp>
      <p:sp>
        <p:nvSpPr>
          <p:cNvPr id="30" name="화살표: 오른쪽 59">
            <a:extLst>
              <a:ext uri="{FF2B5EF4-FFF2-40B4-BE49-F238E27FC236}">
                <a16:creationId xmlns:a16="http://schemas.microsoft.com/office/drawing/2014/main" id="{1AD7130E-BC46-47E6-8718-FC8DFCD5348A}"/>
              </a:ext>
            </a:extLst>
          </p:cNvPr>
          <p:cNvSpPr/>
          <p:nvPr/>
        </p:nvSpPr>
        <p:spPr>
          <a:xfrm>
            <a:off x="5099447" y="3319177"/>
            <a:ext cx="702141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60483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구성도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11560" y="987574"/>
            <a:ext cx="8029435" cy="3686386"/>
            <a:chOff x="518071" y="1209670"/>
            <a:chExt cx="8029435" cy="368638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6D341AA-6953-4048-B7C7-76B01E8DCFB1}"/>
                </a:ext>
              </a:extLst>
            </p:cNvPr>
            <p:cNvGrpSpPr/>
            <p:nvPr/>
          </p:nvGrpSpPr>
          <p:grpSpPr>
            <a:xfrm>
              <a:off x="6653118" y="2499742"/>
              <a:ext cx="1745533" cy="1210324"/>
              <a:chOff x="1091184" y="755904"/>
              <a:chExt cx="1255776" cy="1414272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24FCE-5454-420D-9515-CE85FDEAE60C}"/>
                  </a:ext>
                </a:extLst>
              </p:cNvPr>
              <p:cNvSpPr/>
              <p:nvPr/>
            </p:nvSpPr>
            <p:spPr>
              <a:xfrm>
                <a:off x="1091184" y="755904"/>
                <a:ext cx="1255776" cy="14142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9A54E1D4-7C8A-4101-B28A-3A5A67F86F02}"/>
                  </a:ext>
                </a:extLst>
              </p:cNvPr>
              <p:cNvCxnSpPr/>
              <p:nvPr/>
            </p:nvCxnSpPr>
            <p:spPr>
              <a:xfrm>
                <a:off x="1091184" y="1078992"/>
                <a:ext cx="125577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2003234-07D1-4DCC-A624-F49B799C0843}"/>
                </a:ext>
              </a:extLst>
            </p:cNvPr>
            <p:cNvSpPr txBox="1"/>
            <p:nvPr/>
          </p:nvSpPr>
          <p:spPr>
            <a:xfrm>
              <a:off x="7085166" y="2548010"/>
              <a:ext cx="9797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err="1">
                  <a:latin typeface="+mj-ea"/>
                  <a:ea typeface="+mj-ea"/>
                </a:rPr>
                <a:t>아두이노</a:t>
              </a:r>
              <a:r>
                <a:rPr lang="ko-KR" altLang="en-US" sz="1000" b="1" dirty="0">
                  <a:latin typeface="+mj-ea"/>
                  <a:ea typeface="+mj-ea"/>
                </a:rPr>
                <a:t> </a:t>
              </a:r>
              <a:r>
                <a:rPr lang="en-US" altLang="ko-KR" sz="1000" b="1" dirty="0" err="1">
                  <a:latin typeface="+mj-ea"/>
                  <a:ea typeface="+mj-ea"/>
                </a:rPr>
                <a:t>uno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5492BE1-38A0-4236-80AF-0BED4187574B}"/>
                </a:ext>
              </a:extLst>
            </p:cNvPr>
            <p:cNvSpPr/>
            <p:nvPr/>
          </p:nvSpPr>
          <p:spPr>
            <a:xfrm>
              <a:off x="6911489" y="2835856"/>
              <a:ext cx="1236928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>
                  <a:solidFill>
                    <a:schemeClr val="tx1"/>
                  </a:solidFill>
                  <a:latin typeface="+mj-ea"/>
                  <a:ea typeface="+mj-ea"/>
                </a:rPr>
                <a:t>온〮습도</a:t>
              </a:r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 센서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4ED6116-0557-4C12-9773-CB475311698B}"/>
                </a:ext>
              </a:extLst>
            </p:cNvPr>
            <p:cNvSpPr/>
            <p:nvPr/>
          </p:nvSpPr>
          <p:spPr>
            <a:xfrm>
              <a:off x="6911489" y="3272961"/>
              <a:ext cx="1236928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미세먼지 센서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C483F6E-2672-45E7-8A80-7FB3AC9F6150}"/>
                </a:ext>
              </a:extLst>
            </p:cNvPr>
            <p:cNvSpPr/>
            <p:nvPr/>
          </p:nvSpPr>
          <p:spPr>
            <a:xfrm>
              <a:off x="7163761" y="4132752"/>
              <a:ext cx="468838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+mj-ea"/>
                  <a:ea typeface="+mj-ea"/>
                </a:rPr>
                <a:t>LED</a:t>
              </a:r>
              <a:endParaRPr lang="ko-KR" altLang="en-US" sz="10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B9F449F-646A-432B-9A25-61724B0B81FF}"/>
                </a:ext>
              </a:extLst>
            </p:cNvPr>
            <p:cNvSpPr/>
            <p:nvPr/>
          </p:nvSpPr>
          <p:spPr>
            <a:xfrm>
              <a:off x="7805246" y="4114198"/>
              <a:ext cx="742260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>
                  <a:solidFill>
                    <a:schemeClr val="tx1"/>
                  </a:solidFill>
                  <a:latin typeface="+mj-ea"/>
                  <a:ea typeface="+mj-ea"/>
                </a:rPr>
                <a:t>서보모터</a:t>
              </a:r>
              <a:endParaRPr lang="ko-KR" altLang="en-US" sz="10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1EF21AE4-1EF2-4021-9678-2792E7BAB45E}"/>
                </a:ext>
              </a:extLst>
            </p:cNvPr>
            <p:cNvCxnSpPr>
              <a:endCxn id="47" idx="0"/>
            </p:cNvCxnSpPr>
            <p:nvPr/>
          </p:nvCxnSpPr>
          <p:spPr>
            <a:xfrm>
              <a:off x="7398180" y="3728620"/>
              <a:ext cx="0" cy="4041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0C8DB107-B2AE-404B-9DBB-3F13CEB4AEED}"/>
                </a:ext>
              </a:extLst>
            </p:cNvPr>
            <p:cNvCxnSpPr/>
            <p:nvPr/>
          </p:nvCxnSpPr>
          <p:spPr>
            <a:xfrm>
              <a:off x="8175963" y="3710066"/>
              <a:ext cx="0" cy="4041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32">
              <a:extLst>
                <a:ext uri="{FF2B5EF4-FFF2-40B4-BE49-F238E27FC236}">
                  <a16:creationId xmlns:a16="http://schemas.microsoft.com/office/drawing/2014/main" id="{2DD4E581-2F18-4DB3-9217-5832BB39D67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73027" y="2141051"/>
              <a:ext cx="1436192" cy="365623"/>
            </a:xfrm>
            <a:prstGeom prst="bentConnector3">
              <a:avLst>
                <a:gd name="adj1" fmla="val -3804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7">
              <a:extLst>
                <a:ext uri="{FF2B5EF4-FFF2-40B4-BE49-F238E27FC236}">
                  <a16:creationId xmlns:a16="http://schemas.microsoft.com/office/drawing/2014/main" id="{DAB4F342-7AFF-4DFF-ABAF-E1BF1E36C467}"/>
                </a:ext>
              </a:extLst>
            </p:cNvPr>
            <p:cNvCxnSpPr>
              <a:cxnSpLocks/>
            </p:cNvCxnSpPr>
            <p:nvPr/>
          </p:nvCxnSpPr>
          <p:spPr>
            <a:xfrm>
              <a:off x="5273027" y="1752373"/>
              <a:ext cx="2406821" cy="727291"/>
            </a:xfrm>
            <a:prstGeom prst="bentConnector3">
              <a:avLst>
                <a:gd name="adj1" fmla="val 9986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AB880F8-7D61-44E4-A38E-6808D7377B50}"/>
                </a:ext>
              </a:extLst>
            </p:cNvPr>
            <p:cNvSpPr txBox="1"/>
            <p:nvPr/>
          </p:nvSpPr>
          <p:spPr>
            <a:xfrm>
              <a:off x="5376946" y="2207361"/>
              <a:ext cx="17972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온도</a:t>
              </a:r>
              <a:r>
                <a:rPr lang="en-US" altLang="ko-KR" sz="1000" b="1" dirty="0">
                  <a:latin typeface="+mj-ea"/>
                  <a:ea typeface="+mj-ea"/>
                </a:rPr>
                <a:t>, </a:t>
              </a:r>
              <a:r>
                <a:rPr lang="ko-KR" altLang="en-US" sz="1000" b="1" dirty="0">
                  <a:latin typeface="+mj-ea"/>
                  <a:ea typeface="+mj-ea"/>
                </a:rPr>
                <a:t>습도</a:t>
              </a:r>
              <a:r>
                <a:rPr lang="en-US" altLang="ko-KR" sz="1000" b="1" dirty="0">
                  <a:latin typeface="+mj-ea"/>
                  <a:ea typeface="+mj-ea"/>
                </a:rPr>
                <a:t>, </a:t>
              </a:r>
              <a:r>
                <a:rPr lang="ko-KR" altLang="en-US" sz="1000" b="1" dirty="0">
                  <a:latin typeface="+mj-ea"/>
                  <a:ea typeface="+mj-ea"/>
                </a:rPr>
                <a:t>미세먼지 데이터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A1DF24-82DC-45D4-9676-E2849C313737}"/>
                </a:ext>
              </a:extLst>
            </p:cNvPr>
            <p:cNvSpPr txBox="1"/>
            <p:nvPr/>
          </p:nvSpPr>
          <p:spPr>
            <a:xfrm>
              <a:off x="5917435" y="1496113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컨트롤 정보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AFB4301-6616-443D-91DC-8D63B430873D}"/>
                </a:ext>
              </a:extLst>
            </p:cNvPr>
            <p:cNvSpPr/>
            <p:nvPr/>
          </p:nvSpPr>
          <p:spPr>
            <a:xfrm>
              <a:off x="3178667" y="1209670"/>
              <a:ext cx="2083487" cy="24131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latin typeface="+mj-ea"/>
                <a:ea typeface="+mj-ea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B300804-07FA-4763-BB0E-F49668EA5EFC}"/>
                </a:ext>
              </a:extLst>
            </p:cNvPr>
            <p:cNvCxnSpPr>
              <a:cxnSpLocks/>
            </p:cNvCxnSpPr>
            <p:nvPr/>
          </p:nvCxnSpPr>
          <p:spPr>
            <a:xfrm>
              <a:off x="3189539" y="1554694"/>
              <a:ext cx="208348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BDB1EBF-6B51-4D49-8DFB-5DAE679676E7}"/>
                </a:ext>
              </a:extLst>
            </p:cNvPr>
            <p:cNvSpPr txBox="1"/>
            <p:nvPr/>
          </p:nvSpPr>
          <p:spPr>
            <a:xfrm>
              <a:off x="3585914" y="1258577"/>
              <a:ext cx="1290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라즈베리 파이</a:t>
              </a:r>
              <a:r>
                <a:rPr lang="en-US" altLang="ko-KR" sz="1000" b="1" dirty="0">
                  <a:latin typeface="+mj-ea"/>
                  <a:ea typeface="+mj-ea"/>
                </a:rPr>
                <a:t>3 b+</a:t>
              </a:r>
            </a:p>
            <a:p>
              <a:endParaRPr lang="ko-KR" altLang="en-US" sz="1000" b="1" dirty="0">
                <a:latin typeface="+mj-ea"/>
                <a:ea typeface="+mj-ea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8F049D6-DF63-41FC-9360-E709C2BB45AA}"/>
                </a:ext>
              </a:extLst>
            </p:cNvPr>
            <p:cNvGrpSpPr/>
            <p:nvPr/>
          </p:nvGrpSpPr>
          <p:grpSpPr>
            <a:xfrm>
              <a:off x="518071" y="1450313"/>
              <a:ext cx="1134565" cy="1147607"/>
              <a:chOff x="7176819" y="605229"/>
              <a:chExt cx="1699823" cy="141427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447804A5-C2D9-49B6-A3A0-F911B2ABE514}"/>
                  </a:ext>
                </a:extLst>
              </p:cNvPr>
              <p:cNvGrpSpPr/>
              <p:nvPr/>
            </p:nvGrpSpPr>
            <p:grpSpPr>
              <a:xfrm>
                <a:off x="7176819" y="605229"/>
                <a:ext cx="1699823" cy="1414272"/>
                <a:chOff x="988478" y="786182"/>
                <a:chExt cx="1255777" cy="1414272"/>
              </a:xfrm>
            </p:grpSpPr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74402B79-1408-431A-A8A5-48F4068ECBE5}"/>
                    </a:ext>
                  </a:extLst>
                </p:cNvPr>
                <p:cNvSpPr/>
                <p:nvPr/>
              </p:nvSpPr>
              <p:spPr>
                <a:xfrm>
                  <a:off x="988478" y="786182"/>
                  <a:ext cx="1255776" cy="141427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b="1">
                    <a:latin typeface="+mj-ea"/>
                    <a:ea typeface="+mj-ea"/>
                  </a:endParaRPr>
                </a:p>
              </p:txBody>
            </p: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2FC7814-283B-44E5-857E-4F71EE27B1CE}"/>
                    </a:ext>
                  </a:extLst>
                </p:cNvPr>
                <p:cNvCxnSpPr/>
                <p:nvPr/>
              </p:nvCxnSpPr>
              <p:spPr>
                <a:xfrm>
                  <a:off x="988478" y="1109270"/>
                  <a:ext cx="12557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3806D5-2FB0-4707-88D8-0ECEA269E701}"/>
                  </a:ext>
                </a:extLst>
              </p:cNvPr>
              <p:cNvSpPr txBox="1"/>
              <p:nvPr/>
            </p:nvSpPr>
            <p:spPr>
              <a:xfrm>
                <a:off x="7355577" y="626890"/>
                <a:ext cx="1383828" cy="303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latin typeface="+mj-ea"/>
                    <a:ea typeface="+mj-ea"/>
                  </a:rPr>
                  <a:t>Client (App)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487EA66-A0BD-4EFC-8096-B91B2DF5E344}"/>
                </a:ext>
              </a:extLst>
            </p:cNvPr>
            <p:cNvCxnSpPr>
              <a:cxnSpLocks/>
            </p:cNvCxnSpPr>
            <p:nvPr/>
          </p:nvCxnSpPr>
          <p:spPr>
            <a:xfrm>
              <a:off x="1652635" y="1842412"/>
              <a:ext cx="151002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B574B911-B7FD-4CBA-BF97-B5CD01004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2633" y="2141050"/>
              <a:ext cx="15100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9F1E0B3-15A2-4057-B537-EBE871E43242}"/>
                </a:ext>
              </a:extLst>
            </p:cNvPr>
            <p:cNvSpPr txBox="1"/>
            <p:nvPr/>
          </p:nvSpPr>
          <p:spPr>
            <a:xfrm>
              <a:off x="1921656" y="2193369"/>
              <a:ext cx="9044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데이터</a:t>
              </a:r>
              <a:r>
                <a:rPr lang="en-US" altLang="ko-KR" sz="1000" b="1" dirty="0">
                  <a:latin typeface="+mj-ea"/>
                  <a:ea typeface="+mj-ea"/>
                </a:rPr>
                <a:t>, </a:t>
              </a:r>
              <a:r>
                <a:rPr lang="ko-KR" altLang="en-US" sz="1000" b="1" dirty="0">
                  <a:latin typeface="+mj-ea"/>
                  <a:ea typeface="+mj-ea"/>
                </a:rPr>
                <a:t>영상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00282DF-D07A-40EE-9EA0-0A22C367A6A4}"/>
                </a:ext>
              </a:extLst>
            </p:cNvPr>
            <p:cNvSpPr txBox="1"/>
            <p:nvPr/>
          </p:nvSpPr>
          <p:spPr>
            <a:xfrm>
              <a:off x="1946111" y="1611430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컨트롤 정보</a:t>
              </a: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2DEFF7CA-3DA9-4B36-9151-7401A1173F45}"/>
                </a:ext>
              </a:extLst>
            </p:cNvPr>
            <p:cNvGrpSpPr/>
            <p:nvPr/>
          </p:nvGrpSpPr>
          <p:grpSpPr>
            <a:xfrm>
              <a:off x="2953103" y="4157140"/>
              <a:ext cx="1623753" cy="738916"/>
              <a:chOff x="8982272" y="3494254"/>
              <a:chExt cx="2380075" cy="1120224"/>
            </a:xfrm>
          </p:grpSpPr>
          <p:sp>
            <p:nvSpPr>
              <p:cNvPr id="82" name="순서도: 자기 디스크 81">
                <a:extLst>
                  <a:ext uri="{FF2B5EF4-FFF2-40B4-BE49-F238E27FC236}">
                    <a16:creationId xmlns:a16="http://schemas.microsoft.com/office/drawing/2014/main" id="{3D8F1E46-9296-47A3-AE43-A915E85192F2}"/>
                  </a:ext>
                </a:extLst>
              </p:cNvPr>
              <p:cNvSpPr/>
              <p:nvPr/>
            </p:nvSpPr>
            <p:spPr>
              <a:xfrm>
                <a:off x="8982272" y="3494254"/>
                <a:ext cx="2380075" cy="1120224"/>
              </a:xfrm>
              <a:prstGeom prst="flowChartMagneticDisk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MySQL</a:t>
                </a:r>
                <a:endPara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43B1D9-8941-4908-8542-E5768C320996}"/>
                  </a:ext>
                </a:extLst>
              </p:cNvPr>
              <p:cNvSpPr txBox="1"/>
              <p:nvPr/>
            </p:nvSpPr>
            <p:spPr>
              <a:xfrm>
                <a:off x="9907545" y="3496815"/>
                <a:ext cx="531494" cy="3732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latin typeface="+mj-ea"/>
                    <a:ea typeface="+mj-ea"/>
                  </a:rPr>
                  <a:t>DB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18E57148-9A39-4199-89DC-D5A69080449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823" y="3626237"/>
              <a:ext cx="0" cy="5309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F67BDBF3-1DC9-427C-BD1D-2E6219C2D1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1764" y="3626237"/>
              <a:ext cx="0" cy="5091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183286A-5708-4C92-822B-B35D7E574E61}"/>
                </a:ext>
              </a:extLst>
            </p:cNvPr>
            <p:cNvSpPr/>
            <p:nvPr/>
          </p:nvSpPr>
          <p:spPr>
            <a:xfrm>
              <a:off x="5859261" y="4132752"/>
              <a:ext cx="1093202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비접촉식 </a:t>
              </a:r>
              <a:endParaRPr lang="en-US" altLang="ko-KR" sz="1000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온도계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E1612FC-FBAB-426D-9B2C-DF9053F4E15F}"/>
                </a:ext>
              </a:extLst>
            </p:cNvPr>
            <p:cNvSpPr/>
            <p:nvPr/>
          </p:nvSpPr>
          <p:spPr>
            <a:xfrm>
              <a:off x="4576856" y="2865734"/>
              <a:ext cx="567849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카메라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0B6959-90C5-4313-BFF4-5602AE561751}"/>
                </a:ext>
              </a:extLst>
            </p:cNvPr>
            <p:cNvSpPr/>
            <p:nvPr/>
          </p:nvSpPr>
          <p:spPr>
            <a:xfrm>
              <a:off x="4631301" y="3796324"/>
              <a:ext cx="1093202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스피커</a:t>
              </a:r>
            </a:p>
          </p:txBody>
        </p:sp>
        <p:cxnSp>
          <p:nvCxnSpPr>
            <p:cNvPr id="69" name="연결선: 꺾임 141">
              <a:extLst>
                <a:ext uri="{FF2B5EF4-FFF2-40B4-BE49-F238E27FC236}">
                  <a16:creationId xmlns:a16="http://schemas.microsoft.com/office/drawing/2014/main" id="{B1565163-4503-45B6-BF30-05C1D1A0B815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 rot="16200000" flipH="1">
              <a:off x="4361354" y="3701290"/>
              <a:ext cx="358188" cy="181705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FAB43D-814C-441E-B13B-490C5BAC6BEF}"/>
                </a:ext>
              </a:extLst>
            </p:cNvPr>
            <p:cNvSpPr txBox="1"/>
            <p:nvPr/>
          </p:nvSpPr>
          <p:spPr>
            <a:xfrm>
              <a:off x="542802" y="2045851"/>
              <a:ext cx="10550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안드로이드 </a:t>
              </a:r>
              <a:r>
                <a:rPr lang="en-US" altLang="ko-KR" sz="1000" b="1" dirty="0">
                  <a:latin typeface="+mj-ea"/>
                  <a:ea typeface="+mj-ea"/>
                </a:rPr>
                <a:t>Pie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cxnSp>
          <p:nvCxnSpPr>
            <p:cNvPr id="71" name="연결선: 꺾임 32">
              <a:extLst>
                <a:ext uri="{FF2B5EF4-FFF2-40B4-BE49-F238E27FC236}">
                  <a16:creationId xmlns:a16="http://schemas.microsoft.com/office/drawing/2014/main" id="{FB6BDA8E-D021-4642-9DC4-667F31F9BC49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 rot="5400000">
              <a:off x="6152683" y="3651388"/>
              <a:ext cx="734544" cy="228185"/>
            </a:xfrm>
            <a:prstGeom prst="bentConnector3">
              <a:avLst>
                <a:gd name="adj1" fmla="val 13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그룹 71"/>
            <p:cNvGrpSpPr/>
            <p:nvPr/>
          </p:nvGrpSpPr>
          <p:grpSpPr>
            <a:xfrm>
              <a:off x="3272322" y="1661729"/>
              <a:ext cx="1178834" cy="835284"/>
              <a:chOff x="2193386" y="3104905"/>
              <a:chExt cx="1178834" cy="835284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A8553A1-F613-4460-A253-3303E5B54B8A}"/>
                  </a:ext>
                </a:extLst>
              </p:cNvPr>
              <p:cNvSpPr/>
              <p:nvPr/>
            </p:nvSpPr>
            <p:spPr>
              <a:xfrm>
                <a:off x="2202181" y="3104905"/>
                <a:ext cx="1168477" cy="8352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3EF6CAB-5FE1-4DAA-AC42-2F9E5A4A808A}"/>
                  </a:ext>
                </a:extLst>
              </p:cNvPr>
              <p:cNvSpPr txBox="1"/>
              <p:nvPr/>
            </p:nvSpPr>
            <p:spPr>
              <a:xfrm>
                <a:off x="2278872" y="3535916"/>
                <a:ext cx="7938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b="1" dirty="0" err="1" smtClean="0">
                    <a:latin typeface="+mj-ea"/>
                    <a:ea typeface="+mj-ea"/>
                  </a:rPr>
                  <a:t>nodeJS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AD30D11-EEF7-48DC-A1F2-CB82B2D99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386" y="3404095"/>
                <a:ext cx="115993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042071-02D5-449E-AE00-165EAC1FAF65}"/>
                  </a:ext>
                </a:extLst>
              </p:cNvPr>
              <p:cNvSpPr txBox="1"/>
              <p:nvPr/>
            </p:nvSpPr>
            <p:spPr>
              <a:xfrm>
                <a:off x="2200104" y="3142807"/>
                <a:ext cx="117211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 smtClean="0">
                    <a:latin typeface="+mj-ea"/>
                    <a:ea typeface="+mj-ea"/>
                  </a:rPr>
                  <a:t>데이터 전송 서버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3272322" y="2628625"/>
              <a:ext cx="1177272" cy="835286"/>
              <a:chOff x="2193386" y="3104905"/>
              <a:chExt cx="1015510" cy="835286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EA8553A1-F613-4460-A253-3303E5B54B8A}"/>
                  </a:ext>
                </a:extLst>
              </p:cNvPr>
              <p:cNvSpPr/>
              <p:nvPr/>
            </p:nvSpPr>
            <p:spPr>
              <a:xfrm>
                <a:off x="2202182" y="3104905"/>
                <a:ext cx="1006714" cy="8352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3EF6CAB-5FE1-4DAA-AC42-2F9E5A4A808A}"/>
                  </a:ext>
                </a:extLst>
              </p:cNvPr>
              <p:cNvSpPr txBox="1"/>
              <p:nvPr/>
            </p:nvSpPr>
            <p:spPr>
              <a:xfrm>
                <a:off x="2278872" y="3535916"/>
                <a:ext cx="67678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b="1" dirty="0" smtClean="0">
                    <a:latin typeface="+mj-ea"/>
                    <a:ea typeface="+mj-ea"/>
                  </a:rPr>
                  <a:t>UV4L</a:t>
                </a:r>
                <a:endParaRPr lang="en-US" altLang="ko-KR" sz="1000" b="1" dirty="0">
                  <a:latin typeface="+mj-ea"/>
                  <a:ea typeface="+mj-ea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2AD30D11-EEF7-48DC-A1F2-CB82B2D99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386" y="3404095"/>
                <a:ext cx="10155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042071-02D5-449E-AE00-165EAC1FAF65}"/>
                  </a:ext>
                </a:extLst>
              </p:cNvPr>
              <p:cNvSpPr txBox="1"/>
              <p:nvPr/>
            </p:nvSpPr>
            <p:spPr>
              <a:xfrm>
                <a:off x="2283476" y="3159160"/>
                <a:ext cx="861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smtClean="0">
                    <a:latin typeface="+mj-ea"/>
                    <a:ea typeface="+mj-ea"/>
                  </a:rPr>
                  <a:t>스트리밍</a:t>
                </a:r>
                <a:r>
                  <a:rPr lang="ko-KR" altLang="en-US" sz="1000" b="1" smtClean="0">
                    <a:latin typeface="+mj-ea"/>
                    <a:ea typeface="+mj-ea"/>
                  </a:rPr>
                  <a:t> </a:t>
                </a:r>
                <a:r>
                  <a:rPr lang="ko-KR" altLang="en-US" sz="1000" b="1" dirty="0" smtClean="0">
                    <a:latin typeface="+mj-ea"/>
                    <a:ea typeface="+mj-ea"/>
                  </a:rPr>
                  <a:t>서버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27" name="TextBox 126"/>
          <p:cNvSpPr txBox="1"/>
          <p:nvPr/>
        </p:nvSpPr>
        <p:spPr>
          <a:xfrm>
            <a:off x="8865557" y="4879201"/>
            <a:ext cx="309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40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426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(1/4)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하드웨어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55576" y="1131590"/>
            <a:ext cx="5688632" cy="3024336"/>
            <a:chOff x="1413787" y="1217145"/>
            <a:chExt cx="6894039" cy="3386898"/>
          </a:xfrm>
        </p:grpSpPr>
        <p:grpSp>
          <p:nvGrpSpPr>
            <p:cNvPr id="3" name="그룹 2"/>
            <p:cNvGrpSpPr/>
            <p:nvPr/>
          </p:nvGrpSpPr>
          <p:grpSpPr>
            <a:xfrm>
              <a:off x="1413787" y="1217145"/>
              <a:ext cx="6894039" cy="3386898"/>
              <a:chOff x="153005" y="47809"/>
              <a:chExt cx="11318497" cy="670292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BE946F6A-0BAF-4919-B20D-C7C90FC45485}"/>
                  </a:ext>
                </a:extLst>
              </p:cNvPr>
              <p:cNvGrpSpPr/>
              <p:nvPr/>
            </p:nvGrpSpPr>
            <p:grpSpPr>
              <a:xfrm>
                <a:off x="1092580" y="54840"/>
                <a:ext cx="2573621" cy="2329499"/>
                <a:chOff x="282343" y="581732"/>
                <a:chExt cx="2798368" cy="2574979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3C95FCBB-4129-465B-A1B8-8C05E2C28F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2343" y="581732"/>
                  <a:ext cx="2798368" cy="2085964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1376BAC-9F1B-41AE-B947-95ABD76DD33A}"/>
                    </a:ext>
                  </a:extLst>
                </p:cNvPr>
                <p:cNvSpPr txBox="1"/>
                <p:nvPr/>
              </p:nvSpPr>
              <p:spPr>
                <a:xfrm>
                  <a:off x="863923" y="2628898"/>
                  <a:ext cx="1752019" cy="527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err="1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아두이노</a:t>
                  </a:r>
                  <a:r>
                    <a:rPr lang="ko-KR" altLang="en-US" sz="800" dirty="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 </a:t>
                  </a:r>
                  <a:r>
                    <a:rPr lang="en-US" altLang="ko-KR" sz="800" dirty="0" err="1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uno</a:t>
                  </a:r>
                  <a:endParaRPr lang="ko-KR" altLang="en-US" sz="800" dirty="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FF1D1743-CEE5-47CE-9A96-34477814B50F}"/>
                  </a:ext>
                </a:extLst>
              </p:cNvPr>
              <p:cNvGrpSpPr/>
              <p:nvPr/>
            </p:nvGrpSpPr>
            <p:grpSpPr>
              <a:xfrm>
                <a:off x="153005" y="2346192"/>
                <a:ext cx="4320540" cy="4404545"/>
                <a:chOff x="3253740" y="0"/>
                <a:chExt cx="5684520" cy="5502137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9A4D7FD-300F-4E67-963B-A41A041956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14327" y="281671"/>
                  <a:ext cx="2310191" cy="1774227"/>
                </a:xfrm>
                <a:prstGeom prst="rect">
                  <a:avLst/>
                </a:prstGeom>
              </p:spPr>
            </p:pic>
            <p:pic>
              <p:nvPicPr>
                <p:cNvPr id="10" name="Picture 2">
                  <a:extLst>
                    <a:ext uri="{FF2B5EF4-FFF2-40B4-BE49-F238E27FC236}">
                      <a16:creationId xmlns:a16="http://schemas.microsoft.com/office/drawing/2014/main" id="{7A536B45-C817-470F-9E89-DE8C47A6C0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04770" y="2853045"/>
                  <a:ext cx="2120236" cy="21202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4" descr="서보모터에 대한 이미지 검색결과">
                  <a:extLst>
                    <a:ext uri="{FF2B5EF4-FFF2-40B4-BE49-F238E27FC236}">
                      <a16:creationId xmlns:a16="http://schemas.microsoft.com/office/drawing/2014/main" id="{F6245DDE-D907-489B-8912-18F8A94B30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14644" y="0"/>
                  <a:ext cx="2346960" cy="23469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6">
                  <a:extLst>
                    <a:ext uri="{FF2B5EF4-FFF2-40B4-BE49-F238E27FC236}">
                      <a16:creationId xmlns:a16="http://schemas.microsoft.com/office/drawing/2014/main" id="{D498E726-CB05-447B-B0BC-E0167A95D5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96985" y="2945722"/>
                  <a:ext cx="1905000" cy="1905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7A612BB-0FF1-468E-BF17-7785FFC8E9B3}"/>
                    </a:ext>
                  </a:extLst>
                </p:cNvPr>
                <p:cNvSpPr txBox="1"/>
                <p:nvPr/>
              </p:nvSpPr>
              <p:spPr>
                <a:xfrm>
                  <a:off x="6366992" y="4761512"/>
                  <a:ext cx="2394613" cy="5964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dirty="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7smd RGB LED</a:t>
                  </a:r>
                  <a:endParaRPr lang="ko-KR" altLang="en-US" sz="800" dirty="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A65AFCC-F16F-48BB-B9C6-CEE790D84B0F}"/>
                    </a:ext>
                  </a:extLst>
                </p:cNvPr>
                <p:cNvSpPr txBox="1"/>
                <p:nvPr/>
              </p:nvSpPr>
              <p:spPr>
                <a:xfrm>
                  <a:off x="3955981" y="4781161"/>
                  <a:ext cx="1617815" cy="5964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dirty="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먼지센서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16AE3EF-22C3-485A-B800-7A44E9CDFB5C}"/>
                    </a:ext>
                  </a:extLst>
                </p:cNvPr>
                <p:cNvSpPr txBox="1"/>
                <p:nvPr/>
              </p:nvSpPr>
              <p:spPr>
                <a:xfrm>
                  <a:off x="3896554" y="2219744"/>
                  <a:ext cx="1897587" cy="5964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err="1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온습도</a:t>
                  </a:r>
                  <a:r>
                    <a:rPr lang="ko-KR" altLang="en-US" sz="800" dirty="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 센서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42C7C84-EE5E-46D2-80A8-C94820A7E2FD}"/>
                    </a:ext>
                  </a:extLst>
                </p:cNvPr>
                <p:cNvSpPr txBox="1"/>
                <p:nvPr/>
              </p:nvSpPr>
              <p:spPr>
                <a:xfrm>
                  <a:off x="6833720" y="2134431"/>
                  <a:ext cx="1515720" cy="5964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err="1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서보모터</a:t>
                  </a:r>
                  <a:endParaRPr lang="ko-KR" altLang="en-US" sz="800" dirty="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2683EDCB-EAE7-4178-A371-C0D58E2F658C}"/>
                    </a:ext>
                  </a:extLst>
                </p:cNvPr>
                <p:cNvSpPr/>
                <p:nvPr/>
              </p:nvSpPr>
              <p:spPr>
                <a:xfrm>
                  <a:off x="3253740" y="129768"/>
                  <a:ext cx="5684520" cy="537236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4DE198DC-EDBB-432F-8FF9-3309E6AC9688}"/>
                    </a:ext>
                  </a:extLst>
                </p:cNvPr>
                <p:cNvCxnSpPr>
                  <a:stCxn id="17" idx="1"/>
                  <a:endCxn id="17" idx="3"/>
                </p:cNvCxnSpPr>
                <p:nvPr/>
              </p:nvCxnSpPr>
              <p:spPr>
                <a:xfrm>
                  <a:off x="3253740" y="2815953"/>
                  <a:ext cx="568452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DA9FAE29-000E-4D35-B102-4906C1D4AEBB}"/>
                    </a:ext>
                  </a:extLst>
                </p:cNvPr>
                <p:cNvCxnSpPr>
                  <a:cxnSpLocks/>
                  <a:stCxn id="17" idx="2"/>
                  <a:endCxn id="17" idx="0"/>
                </p:cNvCxnSpPr>
                <p:nvPr/>
              </p:nvCxnSpPr>
              <p:spPr>
                <a:xfrm flipV="1">
                  <a:off x="6096000" y="129768"/>
                  <a:ext cx="0" cy="537236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연결선: 꺾임 22">
                <a:extLst>
                  <a:ext uri="{FF2B5EF4-FFF2-40B4-BE49-F238E27FC236}">
                    <a16:creationId xmlns:a16="http://schemas.microsoft.com/office/drawing/2014/main" id="{8F21471D-6B81-4846-B6D5-0D6D0739393D}"/>
                  </a:ext>
                </a:extLst>
              </p:cNvPr>
              <p:cNvCxnSpPr>
                <a:cxnSpLocks/>
                <a:endCxn id="5" idx="1"/>
              </p:cNvCxnSpPr>
              <p:nvPr/>
            </p:nvCxnSpPr>
            <p:spPr>
              <a:xfrm rot="5400000" flipH="1" flipV="1">
                <a:off x="73136" y="1421069"/>
                <a:ext cx="1442120" cy="596767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1D4FBB1-3D71-4393-A2D7-0F0047A281DF}"/>
                  </a:ext>
                </a:extLst>
              </p:cNvPr>
              <p:cNvGrpSpPr/>
              <p:nvPr/>
            </p:nvGrpSpPr>
            <p:grpSpPr>
              <a:xfrm>
                <a:off x="6140019" y="47809"/>
                <a:ext cx="2900333" cy="2345335"/>
                <a:chOff x="7596907" y="54840"/>
                <a:chExt cx="2900333" cy="2345335"/>
              </a:xfrm>
            </p:grpSpPr>
            <p:pic>
              <p:nvPicPr>
                <p:cNvPr id="22" name="Picture 10">
                  <a:extLst>
                    <a:ext uri="{FF2B5EF4-FFF2-40B4-BE49-F238E27FC236}">
                      <a16:creationId xmlns:a16="http://schemas.microsoft.com/office/drawing/2014/main" id="{68078556-A136-4B00-8A08-603A520ADC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6907" y="54840"/>
                  <a:ext cx="2900333" cy="18871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5B2009A-8165-4094-B479-8A8FC4F83310}"/>
                    </a:ext>
                  </a:extLst>
                </p:cNvPr>
                <p:cNvSpPr txBox="1"/>
                <p:nvPr/>
              </p:nvSpPr>
              <p:spPr>
                <a:xfrm>
                  <a:off x="8263856" y="1922680"/>
                  <a:ext cx="1553898" cy="477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err="1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라즈베리파이</a:t>
                  </a:r>
                  <a:endParaRPr lang="ko-KR" altLang="en-US" sz="800" dirty="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</p:grp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60252154-0EFE-4A48-8A77-8B45E8F3A867}"/>
                  </a:ext>
                </a:extLst>
              </p:cNvPr>
              <p:cNvCxnSpPr>
                <a:cxnSpLocks/>
                <a:stCxn id="5" idx="3"/>
                <a:endCxn id="22" idx="1"/>
              </p:cNvCxnSpPr>
              <p:nvPr/>
            </p:nvCxnSpPr>
            <p:spPr>
              <a:xfrm flipV="1">
                <a:off x="3666201" y="991359"/>
                <a:ext cx="2473818" cy="703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4D8DE67-DC57-442E-A46F-39A5281FF381}"/>
                  </a:ext>
                </a:extLst>
              </p:cNvPr>
              <p:cNvSpPr txBox="1"/>
              <p:nvPr/>
            </p:nvSpPr>
            <p:spPr>
              <a:xfrm>
                <a:off x="4339277" y="1113148"/>
                <a:ext cx="1343395" cy="47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시리얼통신</a:t>
                </a:r>
                <a:endParaRPr lang="en-US" altLang="ko-KR" sz="800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C85C25C-4745-4FF0-AE85-F878CCFC9CD4}"/>
                  </a:ext>
                </a:extLst>
              </p:cNvPr>
              <p:cNvGrpSpPr/>
              <p:nvPr/>
            </p:nvGrpSpPr>
            <p:grpSpPr>
              <a:xfrm>
                <a:off x="4465002" y="2652327"/>
                <a:ext cx="6038808" cy="4062409"/>
                <a:chOff x="5848389" y="952074"/>
                <a:chExt cx="6038808" cy="4062409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1A9790B6-54E5-445A-96CA-1E20C8B01E38}"/>
                    </a:ext>
                  </a:extLst>
                </p:cNvPr>
                <p:cNvGrpSpPr/>
                <p:nvPr/>
              </p:nvGrpSpPr>
              <p:grpSpPr>
                <a:xfrm>
                  <a:off x="8057367" y="2862150"/>
                  <a:ext cx="1993082" cy="2121384"/>
                  <a:chOff x="9008346" y="2506069"/>
                  <a:chExt cx="1993082" cy="2121384"/>
                </a:xfrm>
              </p:grpSpPr>
              <p:pic>
                <p:nvPicPr>
                  <p:cNvPr id="37" name="Picture 12" descr="라즈베리파이 카메라 센서에 대한 이미지 검색결과">
                    <a:extLst>
                      <a:ext uri="{FF2B5EF4-FFF2-40B4-BE49-F238E27FC236}">
                        <a16:creationId xmlns:a16="http://schemas.microsoft.com/office/drawing/2014/main" id="{22B78836-72B3-4EC5-9DEA-5E4D437842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8346" y="2506069"/>
                    <a:ext cx="1993082" cy="166090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48206B7-8982-402B-A5DB-0E9E66FD98C3}"/>
                      </a:ext>
                    </a:extLst>
                  </p:cNvPr>
                  <p:cNvSpPr txBox="1"/>
                  <p:nvPr/>
                </p:nvSpPr>
                <p:spPr>
                  <a:xfrm>
                    <a:off x="9245065" y="4149958"/>
                    <a:ext cx="1445457" cy="4774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8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rPr>
                      <a:t>카메라 모듈</a:t>
                    </a:r>
                  </a:p>
                </p:txBody>
              </p:sp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14557686-4FE1-4A95-A731-49F80D8D38D0}"/>
                    </a:ext>
                  </a:extLst>
                </p:cNvPr>
                <p:cNvGrpSpPr/>
                <p:nvPr/>
              </p:nvGrpSpPr>
              <p:grpSpPr>
                <a:xfrm>
                  <a:off x="5848389" y="952074"/>
                  <a:ext cx="2025935" cy="1887326"/>
                  <a:chOff x="6646572" y="2887"/>
                  <a:chExt cx="2467973" cy="2177813"/>
                </a:xfrm>
              </p:grpSpPr>
              <p:pic>
                <p:nvPicPr>
                  <p:cNvPr id="35" name="Picture 14">
                    <a:extLst>
                      <a:ext uri="{FF2B5EF4-FFF2-40B4-BE49-F238E27FC236}">
                        <a16:creationId xmlns:a16="http://schemas.microsoft.com/office/drawing/2014/main" id="{93383E8F-284E-4B3D-96BA-F5F5BD95FD1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55380" y="2887"/>
                    <a:ext cx="1596083" cy="15960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77C2D59-51E8-415D-8E23-6697083460A0}"/>
                      </a:ext>
                    </a:extLst>
                  </p:cNvPr>
                  <p:cNvSpPr txBox="1"/>
                  <p:nvPr/>
                </p:nvSpPr>
                <p:spPr>
                  <a:xfrm>
                    <a:off x="6646572" y="1629712"/>
                    <a:ext cx="2467973" cy="5509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8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rPr>
                      <a:t>비접촉식 온도센서</a:t>
                    </a:r>
                  </a:p>
                </p:txBody>
              </p:sp>
            </p:grp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C79F2019-8392-40AC-9ACF-2B153AE111B7}"/>
                    </a:ext>
                  </a:extLst>
                </p:cNvPr>
                <p:cNvGrpSpPr/>
                <p:nvPr/>
              </p:nvGrpSpPr>
              <p:grpSpPr>
                <a:xfrm>
                  <a:off x="10185017" y="2864937"/>
                  <a:ext cx="1532337" cy="2113565"/>
                  <a:chOff x="10185017" y="2806594"/>
                  <a:chExt cx="1532337" cy="2113565"/>
                </a:xfrm>
              </p:grpSpPr>
              <p:pic>
                <p:nvPicPr>
                  <p:cNvPr id="33" name="Picture 18" descr="소형 스피커에 대한 이미지 검색결과">
                    <a:extLst>
                      <a:ext uri="{FF2B5EF4-FFF2-40B4-BE49-F238E27FC236}">
                        <a16:creationId xmlns:a16="http://schemas.microsoft.com/office/drawing/2014/main" id="{0877004E-E4CA-402E-B8CB-65789DC3696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185017" y="2806594"/>
                    <a:ext cx="1532337" cy="15323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4226D1B5-664C-489C-A361-13D2AD0F89F0}"/>
                      </a:ext>
                    </a:extLst>
                  </p:cNvPr>
                  <p:cNvSpPr txBox="1"/>
                  <p:nvPr/>
                </p:nvSpPr>
                <p:spPr>
                  <a:xfrm>
                    <a:off x="10530240" y="4442664"/>
                    <a:ext cx="954281" cy="4774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8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rPr>
                      <a:t>스피커</a:t>
                    </a:r>
                  </a:p>
                </p:txBody>
              </p:sp>
            </p:grp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35E23644-8395-4356-A25F-F959914255CB}"/>
                    </a:ext>
                  </a:extLst>
                </p:cNvPr>
                <p:cNvSpPr/>
                <p:nvPr/>
              </p:nvSpPr>
              <p:spPr>
                <a:xfrm>
                  <a:off x="8140139" y="2655217"/>
                  <a:ext cx="3747058" cy="2359266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9368F721-BE65-464C-8BA9-157E602F8C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84073" y="2655215"/>
                  <a:ext cx="0" cy="235926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연결선: 꺾임 70">
                <a:extLst>
                  <a:ext uri="{FF2B5EF4-FFF2-40B4-BE49-F238E27FC236}">
                    <a16:creationId xmlns:a16="http://schemas.microsoft.com/office/drawing/2014/main" id="{3D8949BF-E343-4656-8079-0C88324C936C}"/>
                  </a:ext>
                </a:extLst>
              </p:cNvPr>
              <p:cNvCxnSpPr>
                <a:cxnSpLocks/>
                <a:stCxn id="30" idx="0"/>
                <a:endCxn id="22" idx="3"/>
              </p:cNvCxnSpPr>
              <p:nvPr/>
            </p:nvCxnSpPr>
            <p:spPr>
              <a:xfrm rot="5400000" flipH="1" flipV="1">
                <a:off x="6620016" y="1935131"/>
                <a:ext cx="3364108" cy="1476564"/>
              </a:xfrm>
              <a:prstGeom prst="bentConnector4">
                <a:avLst>
                  <a:gd name="adj1" fmla="val 35976"/>
                  <a:gd name="adj2" fmla="val 11548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0" name="Picture 20" descr="스마트폰 무료 일러스트에 대한 이미지 검색결과">
                <a:extLst>
                  <a:ext uri="{FF2B5EF4-FFF2-40B4-BE49-F238E27FC236}">
                    <a16:creationId xmlns:a16="http://schemas.microsoft.com/office/drawing/2014/main" id="{B2C6134C-D577-4C68-95D4-CC1B647D0F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11" t="19151" r="32857" b="18118"/>
              <a:stretch/>
            </p:blipFill>
            <p:spPr bwMode="auto">
              <a:xfrm>
                <a:off x="10304666" y="909009"/>
                <a:ext cx="1077110" cy="20150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2" descr="관련 이미지">
                <a:extLst>
                  <a:ext uri="{FF2B5EF4-FFF2-40B4-BE49-F238E27FC236}">
                    <a16:creationId xmlns:a16="http://schemas.microsoft.com/office/drawing/2014/main" id="{13C9FDAE-761B-4526-9A06-3C2D7A942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14939" y="3030656"/>
                <a:ext cx="1256563" cy="5358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BDCF7FE-EF42-4894-B5B8-6F4EDC5AC8E6}"/>
                  </a:ext>
                </a:extLst>
              </p:cNvPr>
              <p:cNvSpPr txBox="1"/>
              <p:nvPr/>
            </p:nvSpPr>
            <p:spPr>
              <a:xfrm>
                <a:off x="9625256" y="1519681"/>
                <a:ext cx="772485" cy="47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WIFI</a:t>
                </a:r>
              </a:p>
            </p:txBody>
          </p:sp>
          <p:cxnSp>
            <p:nvCxnSpPr>
              <p:cNvPr id="43" name="연결선: 꺾임 78">
                <a:extLst>
                  <a:ext uri="{FF2B5EF4-FFF2-40B4-BE49-F238E27FC236}">
                    <a16:creationId xmlns:a16="http://schemas.microsoft.com/office/drawing/2014/main" id="{B4C16671-8C5F-4ECF-9B39-59398172D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5843" y="802389"/>
                <a:ext cx="1358823" cy="724415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683EDCB-EAE7-4178-A371-C0D58E2F658C}"/>
                </a:ext>
              </a:extLst>
            </p:cNvPr>
            <p:cNvSpPr/>
            <p:nvPr/>
          </p:nvSpPr>
          <p:spPr>
            <a:xfrm>
              <a:off x="4043644" y="2435692"/>
              <a:ext cx="1248436" cy="107216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</p:grp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051824"/>
              </p:ext>
            </p:extLst>
          </p:nvPr>
        </p:nvGraphicFramePr>
        <p:xfrm>
          <a:off x="6588224" y="1007409"/>
          <a:ext cx="1895673" cy="352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673">
                  <a:extLst>
                    <a:ext uri="{9D8B030D-6E8A-4147-A177-3AD203B41FA5}">
                      <a16:colId xmlns:a16="http://schemas.microsoft.com/office/drawing/2014/main" val="4052071106"/>
                    </a:ext>
                  </a:extLst>
                </a:gridCol>
              </a:tblGrid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Hardware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list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809201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갤럭시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S8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512867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아두이노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Uno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26031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라즈베리파이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3B+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497628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온습도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센서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DHT22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75521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서보모터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SG90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9857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9V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외부전원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824357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미세먼지센서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PM2008M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08531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비접촉식온도센서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MLX90614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263799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7smd RGB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LED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149175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스피커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718504"/>
                  </a:ext>
                </a:extLst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84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9503A3F-A8BD-4A6A-8CF1-01B7C2C9C6FD}"/>
              </a:ext>
            </a:extLst>
          </p:cNvPr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17" y="1074543"/>
            <a:ext cx="1058672" cy="729505"/>
          </a:xfrm>
          <a:prstGeom prst="rect">
            <a:avLst/>
          </a:prstGeom>
          <a:ln w="38100">
            <a:noFill/>
          </a:ln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26" y="3841224"/>
            <a:ext cx="874094" cy="630881"/>
          </a:xfrm>
          <a:prstGeom prst="rect">
            <a:avLst/>
          </a:prstGeom>
          <a:ln w="38100">
            <a:noFill/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11" y="1130394"/>
            <a:ext cx="997250" cy="574332"/>
          </a:xfrm>
          <a:prstGeom prst="rect">
            <a:avLst/>
          </a:prstGeom>
          <a:ln w="38100">
            <a:noFill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90" y="2326660"/>
            <a:ext cx="842566" cy="574333"/>
          </a:xfrm>
          <a:prstGeom prst="rect">
            <a:avLst/>
          </a:prstGeom>
          <a:ln w="38100">
            <a:noFill/>
          </a:ln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07" y="2935836"/>
            <a:ext cx="925524" cy="319984"/>
          </a:xfrm>
          <a:prstGeom prst="rect">
            <a:avLst/>
          </a:prstGeom>
          <a:ln w="38100">
            <a:noFill/>
          </a:ln>
        </p:spPr>
      </p:pic>
      <p:pic>
        <p:nvPicPr>
          <p:cNvPr id="1026" name="Picture 2" descr="mysql icon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17" y="2355235"/>
            <a:ext cx="1104612" cy="578195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js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307" y="3706665"/>
            <a:ext cx="858382" cy="429191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1563419" y="972349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라즈비안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OS</a:t>
            </a: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VNC-Viewer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569508" y="2344468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</a:t>
            </a:r>
            <a:r>
              <a:rPr lang="en-US" altLang="ko-KR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Vmware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가상머신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●Ubuntu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16.04 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운영체제 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●교차개발환경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(Cross Compiler)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구축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569508" y="3721151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아두이노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IDE 1.8.10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시리얼 통신을 통해 온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습도센서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미세먼지센서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온도센서 데이터 전송 및 </a:t>
            </a:r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서보모터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LED(</a:t>
            </a:r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무드등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작동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837287" y="972349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Android Studio 3.4.1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wifi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통신을 통해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송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수신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Webview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를 사용하여 영상 출력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838403" y="2339507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MySQL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을 사용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DB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구축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아이 주변 환경 데이터 저장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 관련 정보 데이터 저장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828050" y="3706665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node.js-</a:t>
            </a:r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아두이노로부터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수집된 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   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앱으로의 전송 서버 구축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UV4L-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 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ko-KR" altLang="en-US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9552" y="411510"/>
            <a:ext cx="578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및 개발전략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(2/4)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소프트웨어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49527" y="4879201"/>
            <a:ext cx="341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2598" y="4135856"/>
            <a:ext cx="315800" cy="37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6210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(3/4)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주요 개발전략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43608" y="1267100"/>
            <a:ext cx="7056784" cy="1160634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다수의 모듈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센서 동작을 위한 전력 문제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▶ </a:t>
            </a:r>
            <a:r>
              <a:rPr lang="ko-KR" altLang="en-US" sz="14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서보모터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,LED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전력을 외부 전력으로 공급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(4.8~7.2V)</a:t>
            </a:r>
          </a:p>
          <a:p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모델링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▶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3D Printer, Eva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폼을 사용해 제작</a:t>
            </a:r>
            <a:endParaRPr lang="en-US" altLang="ko-KR" sz="14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43608" y="2867873"/>
            <a:ext cx="7056784" cy="1906189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센서 데이터 전송 주기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▶ </a:t>
            </a:r>
            <a:r>
              <a:rPr lang="ko-KR" altLang="en-US" sz="14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온습도센서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1min / </a:t>
            </a:r>
            <a:r>
              <a:rPr lang="ko-KR" altLang="en-US" sz="14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먼지센서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1min</a:t>
            </a:r>
          </a:p>
          <a:p>
            <a:endParaRPr lang="en-US" altLang="ko-KR" sz="14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동기화 문제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(serial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통신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)</a:t>
            </a:r>
            <a:endParaRPr lang="en-US" altLang="ko-KR" sz="14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▶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String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형 문자열로 데이터 전송</a:t>
            </a:r>
            <a:r>
              <a:rPr lang="en-US" altLang="ko-KR" sz="14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이후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특정 문자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(,)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로 구분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서버 개발전략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▶ 환경 데이터 송수신 서버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</a:t>
            </a:r>
            <a:r>
              <a:rPr lang="en-US" altLang="ko-KR" sz="14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분할 구축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43608" y="970976"/>
            <a:ext cx="1440160" cy="296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accent6">
                    <a:lumMod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하드웨어</a:t>
            </a:r>
            <a:endParaRPr lang="en-US" altLang="ko-KR" sz="1000" dirty="0">
              <a:solidFill>
                <a:schemeClr val="accent6">
                  <a:lumMod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43608" y="2571750"/>
            <a:ext cx="1440160" cy="296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accent6">
                    <a:lumMod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소프트웨어</a:t>
            </a:r>
            <a:endParaRPr lang="en-US" altLang="ko-KR" sz="1000" dirty="0">
              <a:solidFill>
                <a:schemeClr val="accent6">
                  <a:lumMod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46321" y="4879201"/>
            <a:ext cx="348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50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319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개발전략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(4/4)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GitHub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983881" y="4037694"/>
            <a:ext cx="1122593" cy="361124"/>
          </a:xfrm>
          <a:prstGeom prst="rect">
            <a:avLst/>
          </a:prstGeom>
          <a:noFill/>
          <a:ln w="381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spc="300" dirty="0" smtClean="0">
                <a:solidFill>
                  <a:srgbClr val="64552E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GitHub</a:t>
            </a:r>
            <a:endParaRPr lang="ko-KR" altLang="en-US" sz="1500" b="1" spc="300" dirty="0">
              <a:solidFill>
                <a:srgbClr val="64552E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404" y="3095154"/>
            <a:ext cx="913546" cy="9031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84104" y="3075806"/>
            <a:ext cx="489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400" b="1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GitHub Collaborator Project URL</a:t>
            </a:r>
          </a:p>
          <a:p>
            <a:pPr>
              <a:spcBef>
                <a:spcPts val="600"/>
              </a:spcBef>
            </a:pPr>
            <a:r>
              <a:rPr lang="en-US" altLang="ko-KR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https</a:t>
            </a:r>
            <a:r>
              <a:rPr lang="en-US" altLang="ko-KR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://</a:t>
            </a:r>
            <a:r>
              <a:rPr lang="en-US" altLang="ko-KR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github.com/scenebyshin/KPUforMobil.git</a:t>
            </a:r>
          </a:p>
          <a:p>
            <a:pPr>
              <a:spcBef>
                <a:spcPts val="600"/>
              </a:spcBef>
            </a:pPr>
            <a:r>
              <a:rPr lang="ko-KR" altLang="en-US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박현욱 </a:t>
            </a:r>
            <a:r>
              <a:rPr lang="en-US" altLang="ko-KR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gusdnr9875</a:t>
            </a:r>
          </a:p>
          <a:p>
            <a:pPr>
              <a:spcBef>
                <a:spcPts val="600"/>
              </a:spcBef>
            </a:pPr>
            <a:r>
              <a:rPr lang="ko-KR" altLang="en-US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신용원 </a:t>
            </a:r>
            <a:r>
              <a:rPr lang="en-US" altLang="ko-KR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14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scenebyshin</a:t>
            </a:r>
            <a:endParaRPr lang="en-US" altLang="ko-KR" sz="1400" dirty="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4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김진엽</a:t>
            </a:r>
            <a:r>
              <a:rPr lang="ko-KR" altLang="en-US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14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jinyeob</a:t>
            </a:r>
            <a:endParaRPr lang="en-US" altLang="ko-KR" sz="1400" dirty="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1271082"/>
            <a:ext cx="6604992" cy="16641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7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업무분담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50" name="Picture 2" descr="https://cdn2.iconfinder.com/data/icons/city-basic-people/160/basicman10-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0" y="113159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294" y="769110"/>
            <a:ext cx="487050" cy="14668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30" y="863501"/>
            <a:ext cx="447608" cy="134808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2038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ㆍ온도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수집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ㆍ습도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수집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ㆍ미세먼지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수집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ㆍ아두이노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-</a:t>
            </a:r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통신</a:t>
            </a: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ㆍ애플리케이션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제작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64087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ㆍ데이터베이스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구축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ㆍ라즈베리파이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-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앱 통신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nodejs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웹 서버 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LED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원격제어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ㆍ서보모터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원격제어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80922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ㆍ카메라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모듈 스트리밍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ㆍ비접촉식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온도센서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데이터수집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ㆍ음악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출력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UV4L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 구축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2038" y="2391788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김진엽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64087" y="2391788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신용원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56136" y="2391787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박현욱</a:t>
            </a:r>
            <a:endParaRPr lang="en-US" altLang="ko-KR" sz="14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16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16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종합설계 </a:t>
            </a:r>
            <a:r>
              <a:rPr lang="ko-KR" altLang="en-US" sz="2400" dirty="0" err="1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수행일정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813960"/>
              </p:ext>
            </p:extLst>
          </p:nvPr>
        </p:nvGraphicFramePr>
        <p:xfrm>
          <a:off x="395535" y="990541"/>
          <a:ext cx="8352930" cy="36668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2556">
                  <a:extLst>
                    <a:ext uri="{9D8B030D-6E8A-4147-A177-3AD203B41FA5}">
                      <a16:colId xmlns:a16="http://schemas.microsoft.com/office/drawing/2014/main" val="3087127199"/>
                    </a:ext>
                  </a:extLst>
                </a:gridCol>
                <a:gridCol w="1759614">
                  <a:extLst>
                    <a:ext uri="{9D8B030D-6E8A-4147-A177-3AD203B41FA5}">
                      <a16:colId xmlns:a16="http://schemas.microsoft.com/office/drawing/2014/main" val="3668573521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4167172663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367137412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3988689831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684087749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360567347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950122683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426411906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631766266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501190672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33764549"/>
                    </a:ext>
                  </a:extLst>
                </a:gridCol>
              </a:tblGrid>
              <a:tr h="27167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추진 사항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590221"/>
                  </a:ext>
                </a:extLst>
              </a:tr>
              <a:tr h="3969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계획단계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개발과정 토의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코딩 규칙 확립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205153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요구분석단계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요구사항 분석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자료 조사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87589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설계단계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하드웨어 설계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구현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아두이노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라즈베리파이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각 모듈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93683"/>
                  </a:ext>
                </a:extLst>
              </a:tr>
              <a:tr h="430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구현단계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소프트웨어 설계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구현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앱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서버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통신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),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데이터베이스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385460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테스트단계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장치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서버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Application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연동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간이 모델링 이후 테스트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6785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유지보수단계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환경 제약 처리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디버깅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775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최종모델링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최종테스트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및 데모 시연 준비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29443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851131" y="4879201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17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4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111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필요기술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및 참고문헌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D05C291-5844-4267-8D55-F2FC8A740650}"/>
              </a:ext>
            </a:extLst>
          </p:cNvPr>
          <p:cNvSpPr txBox="1">
            <a:spLocks/>
          </p:cNvSpPr>
          <p:nvPr/>
        </p:nvSpPr>
        <p:spPr>
          <a:xfrm>
            <a:off x="827584" y="1419622"/>
            <a:ext cx="7694240" cy="27363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유사사례</a:t>
            </a:r>
            <a:endParaRPr lang="en-US" altLang="ko-KR" sz="10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http://m.e-himart.co.kr/app/goods/goodsDetail?goodsNo=0000422612</a:t>
            </a:r>
          </a:p>
          <a:p>
            <a:endParaRPr lang="en-US" altLang="ko-KR" sz="1000" dirty="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 서비스 기술</a:t>
            </a:r>
            <a:endParaRPr lang="en-US" altLang="ko-KR" sz="10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http://www.hardcopyworld.com/ngine/aduino/index.php/archives/1803 http://blog.naver.com/PostView.nhn?blogId=3demp&amp;logNo=221399934352&amp;categoryNo=0&amp;parentCategoryNo=52&amp;viewDate=&amp;currentPage=1&amp;postListTopCurrentPage=1&amp;from=search</a:t>
            </a:r>
          </a:p>
          <a:p>
            <a:r>
              <a:rPr lang="en-US" altLang="ko-KR" sz="10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https://writingdeveloper.tistory.com/8</a:t>
            </a:r>
          </a:p>
          <a:p>
            <a:endParaRPr lang="en-US" altLang="ko-KR" sz="1000" dirty="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Node.js</a:t>
            </a:r>
            <a:r>
              <a:rPr lang="ko-KR" altLang="en-US" sz="10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서버구축</a:t>
            </a:r>
            <a:endParaRPr lang="en-US" altLang="ko-KR" sz="10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https://javafa.gitbooks.io/nodejs_server_basic/content/chapter11.html</a:t>
            </a:r>
          </a:p>
          <a:p>
            <a:endParaRPr lang="en-US" altLang="ko-KR" sz="1000" dirty="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관련 논문 및 </a:t>
            </a:r>
            <a:r>
              <a:rPr lang="ko-KR" altLang="en-US" sz="10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필요정보</a:t>
            </a:r>
            <a:endParaRPr lang="en-US" altLang="ko-KR" sz="10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https://blog.daekyo.com/2678</a:t>
            </a:r>
            <a:endParaRPr lang="en-US" altLang="ko-KR" sz="1000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https://www.kjp.or.kr/upload/pdf/1998410104-20090754142754.PDF</a:t>
            </a:r>
            <a:endParaRPr lang="en-US" altLang="ko-KR" sz="1000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https://m.post.naver.com/viewer/postView.nhn?volumeNo=14100358&amp;memberNo=37970878</a:t>
            </a:r>
            <a:endParaRPr lang="ko-KR" altLang="en-US" sz="1000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48726" y="487920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18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78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8504"/>
          <a:stretch/>
        </p:blipFill>
        <p:spPr bwMode="auto">
          <a:xfrm>
            <a:off x="-540568" y="699543"/>
            <a:ext cx="5206267" cy="444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097579" y="2019493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E8937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</a:t>
            </a:r>
            <a:r>
              <a:rPr lang="ko-KR" altLang="en-US" dirty="0">
                <a:solidFill>
                  <a:srgbClr val="E8937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79912" y="1668745"/>
            <a:ext cx="1306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Q/A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937314" y="2351950"/>
            <a:ext cx="5206686" cy="0"/>
          </a:xfrm>
          <a:prstGeom prst="line">
            <a:avLst/>
          </a:prstGeom>
          <a:ln>
            <a:solidFill>
              <a:srgbClr val="F1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19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426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/>
        </p:nvGrpSpPr>
        <p:grpSpPr>
          <a:xfrm>
            <a:off x="-12700" y="2049947"/>
            <a:ext cx="9156700" cy="3106253"/>
            <a:chOff x="3427370" y="3201538"/>
            <a:chExt cx="5716630" cy="1941962"/>
          </a:xfrm>
        </p:grpSpPr>
        <p:pic>
          <p:nvPicPr>
            <p:cNvPr id="109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3" r="16459" b="19377"/>
            <a:stretch/>
          </p:blipFill>
          <p:spPr bwMode="auto">
            <a:xfrm>
              <a:off x="4924241" y="3201538"/>
              <a:ext cx="4219759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 r="4447" b="19377"/>
            <a:stretch/>
          </p:blipFill>
          <p:spPr bwMode="auto">
            <a:xfrm>
              <a:off x="3427370" y="3201538"/>
              <a:ext cx="1497055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모서리가 둥근 직사각형 61"/>
          <p:cNvSpPr/>
          <p:nvPr/>
        </p:nvSpPr>
        <p:spPr>
          <a:xfrm>
            <a:off x="395536" y="915566"/>
            <a:ext cx="8352928" cy="2664296"/>
          </a:xfrm>
          <a:prstGeom prst="roundRect">
            <a:avLst>
              <a:gd name="adj" fmla="val 6879"/>
            </a:avLst>
          </a:prstGeom>
          <a:solidFill>
            <a:schemeClr val="bg1">
              <a:alpha val="50000"/>
            </a:schemeClr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683568" y="1203598"/>
            <a:ext cx="3600400" cy="2066228"/>
            <a:chOff x="2915816" y="1635646"/>
            <a:chExt cx="3600400" cy="2066228"/>
          </a:xfrm>
        </p:grpSpPr>
        <p:grpSp>
          <p:nvGrpSpPr>
            <p:cNvPr id="44" name="그룹 43"/>
            <p:cNvGrpSpPr/>
            <p:nvPr/>
          </p:nvGrpSpPr>
          <p:grpSpPr>
            <a:xfrm>
              <a:off x="2915816" y="1635646"/>
              <a:ext cx="3600400" cy="461666"/>
              <a:chOff x="2497680" y="2340917"/>
              <a:chExt cx="3600400" cy="461666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졸업 연구 개요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1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2915816" y="2170500"/>
              <a:ext cx="3600400" cy="461666"/>
              <a:chOff x="2497680" y="2340917"/>
              <a:chExt cx="3600400" cy="461666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관련 연구 및 사례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2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2915816" y="2705354"/>
              <a:ext cx="3600400" cy="461666"/>
              <a:chOff x="2497680" y="2340917"/>
              <a:chExt cx="3600400" cy="461666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시스템 수행 시나리오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3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2915816" y="3240208"/>
              <a:ext cx="3600400" cy="461666"/>
              <a:chOff x="2497680" y="2340917"/>
              <a:chExt cx="3600400" cy="461666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시스템 구성도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91" name="타원 90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4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</p:grpSp>
      <p:sp>
        <p:nvSpPr>
          <p:cNvPr id="101" name="TextBox 100"/>
          <p:cNvSpPr txBox="1"/>
          <p:nvPr/>
        </p:nvSpPr>
        <p:spPr>
          <a:xfrm>
            <a:off x="3956209" y="134092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목 차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4726748" y="1203598"/>
            <a:ext cx="3600400" cy="2066228"/>
            <a:chOff x="2915816" y="1635646"/>
            <a:chExt cx="3600400" cy="2066228"/>
          </a:xfrm>
        </p:grpSpPr>
        <p:grpSp>
          <p:nvGrpSpPr>
            <p:cNvPr id="47" name="그룹 46"/>
            <p:cNvGrpSpPr/>
            <p:nvPr/>
          </p:nvGrpSpPr>
          <p:grpSpPr>
            <a:xfrm>
              <a:off x="2915816" y="1635646"/>
              <a:ext cx="3600400" cy="461666"/>
              <a:chOff x="2497680" y="2340917"/>
              <a:chExt cx="3600400" cy="461666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개발환경 및 </a:t>
                </a:r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개발전략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5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2915816" y="2170500"/>
              <a:ext cx="3600400" cy="461666"/>
              <a:chOff x="2497680" y="2340917"/>
              <a:chExt cx="3600400" cy="461666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업무 분담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6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2915816" y="2705354"/>
              <a:ext cx="3600400" cy="461666"/>
              <a:chOff x="2497680" y="2340917"/>
              <a:chExt cx="3600400" cy="461666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종합설계 </a:t>
                </a:r>
                <a:r>
                  <a:rPr lang="ko-KR" altLang="en-US" sz="1600" dirty="0" err="1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수행일정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7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2915816" y="3240208"/>
              <a:ext cx="3600400" cy="461666"/>
              <a:chOff x="2497680" y="2340917"/>
              <a:chExt cx="3600400" cy="46166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err="1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필요기술</a:t>
                </a:r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 및 참고문헌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8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8881588" y="4879201"/>
            <a:ext cx="277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34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76" y="1209359"/>
            <a:ext cx="2329416" cy="255314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66447" y="4011630"/>
            <a:ext cx="70650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천장에 매달린 모빌은 종일 누워서 하루를 보내는 신생아들에게 가장 흥미로운 유아 장난감이다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.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생후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12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개월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이내의 신생아들은 모빌을 통해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인지력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및 운동능력을 발달시킨다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본 작품은 외부환경에 민감한 신생아들을 위해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주변 환경 데이터를 수집한다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636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졸업 연구 개요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(1/3)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 배경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5576" y="925851"/>
            <a:ext cx="404950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신생아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감각자극에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 대한 국내 연구 논문 분석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(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이군자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, 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이명희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492478" y="3454728"/>
            <a:ext cx="257436" cy="127850"/>
          </a:xfrm>
          <a:prstGeom prst="rect">
            <a:avLst/>
          </a:prstGeom>
          <a:noFill/>
          <a:ln>
            <a:solidFill>
              <a:srgbClr val="FFB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856" y="1305207"/>
            <a:ext cx="4245891" cy="221763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405912" y="2438177"/>
            <a:ext cx="1739591" cy="145979"/>
          </a:xfrm>
          <a:prstGeom prst="rect">
            <a:avLst/>
          </a:prstGeom>
          <a:noFill/>
          <a:ln>
            <a:solidFill>
              <a:srgbClr val="FFB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13820" y="1070877"/>
            <a:ext cx="404950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고위험신생아의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저체온증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 현황 및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관련요인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(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인하대학교 의과대학 간호학과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)</a:t>
            </a:r>
          </a:p>
        </p:txBody>
      </p:sp>
      <p:pic>
        <p:nvPicPr>
          <p:cNvPr id="2051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4"/>
          <a:stretch/>
        </p:blipFill>
        <p:spPr bwMode="auto">
          <a:xfrm>
            <a:off x="-562259" y="2082899"/>
            <a:ext cx="3190043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880786" y="487920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81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69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졸업 연구 개요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(2/3)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 목표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88592"/>
            <a:ext cx="540000" cy="540000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756275" y="3051280"/>
            <a:ext cx="682618" cy="569522"/>
            <a:chOff x="2286475" y="3180774"/>
            <a:chExt cx="682618" cy="56952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475" y="3180774"/>
              <a:ext cx="540000" cy="54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784" y="3408987"/>
              <a:ext cx="341309" cy="341309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06" y="2208961"/>
            <a:ext cx="540000" cy="54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06" y="3101518"/>
            <a:ext cx="540000" cy="54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84" y="3924581"/>
            <a:ext cx="720000" cy="72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465" y="3993610"/>
            <a:ext cx="540000" cy="54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988803"/>
            <a:ext cx="775895" cy="97846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367584" y="2216973"/>
            <a:ext cx="3257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카메라 모듈을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원격으로 부모가 신생아를 모니터링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38893" y="2896658"/>
            <a:ext cx="3257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온도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습도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센서를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아이 주변 환경 데이터를 수집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제공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적외선 온도 센서를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아이의 체온 데이터를 수집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제공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39214" y="3986063"/>
            <a:ext cx="3257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애플리케이션을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모빌의 회전 동작을 원격 제어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450052" y="2216973"/>
            <a:ext cx="3257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애플리케이션을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신생아를 위한 음악 재생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21361" y="3111177"/>
            <a:ext cx="3257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LED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원격 제어를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수유등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및 야간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무드등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제공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521682" y="3986063"/>
            <a:ext cx="3257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신생아에게 유용한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유의사항 및 정보 제공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877580" y="4879201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53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졸업 연구 개요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(3/3)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 효과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4"/>
          <a:stretch/>
        </p:blipFill>
        <p:spPr bwMode="auto">
          <a:xfrm>
            <a:off x="-562259" y="2082899"/>
            <a:ext cx="3190043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2627785" y="2222162"/>
            <a:ext cx="4968551" cy="461666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699792" y="2283718"/>
            <a:ext cx="4733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아이에게 쾌적한 환경 제공</a:t>
            </a:r>
            <a:endParaRPr lang="ko-KR" altLang="en-US" sz="1600" dirty="0">
              <a:solidFill>
                <a:srgbClr val="4F715B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065633" y="2279931"/>
            <a:ext cx="346128" cy="34612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1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27785" y="2757016"/>
            <a:ext cx="4968551" cy="461666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699792" y="2818572"/>
            <a:ext cx="4733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아이 체온을 손쉽게 체크하여 앱으로 제공 가능</a:t>
            </a:r>
            <a:endParaRPr lang="ko-KR" altLang="en-US" sz="1600" dirty="0">
              <a:solidFill>
                <a:srgbClr val="4F715B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065633" y="2814785"/>
            <a:ext cx="346128" cy="34612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2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627785" y="3291870"/>
            <a:ext cx="4968551" cy="461666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99792" y="3353426"/>
            <a:ext cx="4733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원거리에서 카메라를 통해 아이의 상태 확인 가능</a:t>
            </a:r>
            <a:endParaRPr lang="ko-KR" altLang="en-US" sz="1600" dirty="0">
              <a:solidFill>
                <a:srgbClr val="4F715B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065633" y="3349639"/>
            <a:ext cx="346128" cy="34612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3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627785" y="3826724"/>
            <a:ext cx="4968551" cy="461666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99792" y="3888280"/>
            <a:ext cx="4733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음악</a:t>
            </a:r>
            <a:r>
              <a:rPr lang="en-US" altLang="ko-KR" sz="16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600" dirty="0" err="1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무드등</a:t>
            </a:r>
            <a:r>
              <a:rPr lang="en-US" altLang="ko-KR" sz="16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6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육아정보 제공</a:t>
            </a:r>
            <a:endParaRPr lang="ko-KR" altLang="en-US" sz="1600" dirty="0">
              <a:solidFill>
                <a:srgbClr val="4F715B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065633" y="3884493"/>
            <a:ext cx="346128" cy="34612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4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627785" y="4366585"/>
            <a:ext cx="4968551" cy="461666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99792" y="4428141"/>
            <a:ext cx="4733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부모의 </a:t>
            </a:r>
            <a:r>
              <a:rPr lang="ko-KR" altLang="en-US" sz="16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수고 </a:t>
            </a:r>
            <a:r>
              <a:rPr lang="ko-KR" altLang="en-US" sz="16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절감</a:t>
            </a:r>
            <a:endParaRPr lang="ko-KR" altLang="en-US" sz="1600" dirty="0">
              <a:solidFill>
                <a:srgbClr val="4F715B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065633" y="4424354"/>
            <a:ext cx="346128" cy="34612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5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2987824" y="951289"/>
            <a:ext cx="3852021" cy="1140054"/>
            <a:chOff x="3192662" y="931471"/>
            <a:chExt cx="3852021" cy="1140054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683" y="931471"/>
              <a:ext cx="1080000" cy="1080000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991525"/>
              <a:ext cx="1080000" cy="1080000"/>
            </a:xfrm>
            <a:prstGeom prst="rect">
              <a:avLst/>
            </a:prstGeom>
          </p:spPr>
        </p:pic>
        <p:cxnSp>
          <p:nvCxnSpPr>
            <p:cNvPr id="58" name="직선 연결선 57"/>
            <p:cNvCxnSpPr>
              <a:endCxn id="56" idx="1"/>
            </p:cNvCxnSpPr>
            <p:nvPr/>
          </p:nvCxnSpPr>
          <p:spPr>
            <a:xfrm>
              <a:off x="3923928" y="1531525"/>
              <a:ext cx="648072" cy="0"/>
            </a:xfrm>
            <a:prstGeom prst="line">
              <a:avLst/>
            </a:prstGeom>
            <a:ln w="28575">
              <a:solidFill>
                <a:srgbClr val="25B7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2662" y="946363"/>
              <a:ext cx="1080000" cy="1080000"/>
            </a:xfrm>
            <a:prstGeom prst="rect">
              <a:avLst/>
            </a:prstGeom>
          </p:spPr>
        </p:pic>
        <p:cxnSp>
          <p:nvCxnSpPr>
            <p:cNvPr id="60" name="직선 연결선 59"/>
            <p:cNvCxnSpPr/>
            <p:nvPr/>
          </p:nvCxnSpPr>
          <p:spPr>
            <a:xfrm>
              <a:off x="5640647" y="1531525"/>
              <a:ext cx="648072" cy="0"/>
            </a:xfrm>
            <a:prstGeom prst="line">
              <a:avLst/>
            </a:prstGeom>
            <a:ln w="28575">
              <a:solidFill>
                <a:srgbClr val="25B7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881588" y="4879201"/>
            <a:ext cx="277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57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38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관련 연구 및 사례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(1/2)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859" y="1275043"/>
            <a:ext cx="2957920" cy="3325038"/>
          </a:xfrm>
          <a:prstGeom prst="rect">
            <a:avLst/>
          </a:prstGeom>
        </p:spPr>
      </p:pic>
      <p:pic>
        <p:nvPicPr>
          <p:cNvPr id="20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4"/>
          <a:stretch/>
        </p:blipFill>
        <p:spPr bwMode="auto">
          <a:xfrm>
            <a:off x="-562259" y="2082899"/>
            <a:ext cx="3190043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5708699" y="996206"/>
            <a:ext cx="2160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썬플라워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스마트모빌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코니토이스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391" y="1347224"/>
            <a:ext cx="2944360" cy="318067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39752" y="986136"/>
            <a:ext cx="2160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큐티쁘띠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스마트오르골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큐티쁘띠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)</a:t>
            </a:r>
            <a:endParaRPr lang="en-US" altLang="ko-KR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81588" y="4879201"/>
            <a:ext cx="277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6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17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443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관련 연구 및 사례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(2/2)</a:t>
            </a:r>
          </a:p>
        </p:txBody>
      </p:sp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25588481-7813-43DF-BDD9-24FA8C71F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332786"/>
              </p:ext>
            </p:extLst>
          </p:nvPr>
        </p:nvGraphicFramePr>
        <p:xfrm>
          <a:off x="683568" y="1189474"/>
          <a:ext cx="7848870" cy="255389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1051419880"/>
                    </a:ext>
                  </a:extLst>
                </a:gridCol>
                <a:gridCol w="1092121">
                  <a:extLst>
                    <a:ext uri="{9D8B030D-6E8A-4147-A177-3AD203B41FA5}">
                      <a16:colId xmlns:a16="http://schemas.microsoft.com/office/drawing/2014/main" val="476890751"/>
                    </a:ext>
                  </a:extLst>
                </a:gridCol>
                <a:gridCol w="1092121">
                  <a:extLst>
                    <a:ext uri="{9D8B030D-6E8A-4147-A177-3AD203B41FA5}">
                      <a16:colId xmlns:a16="http://schemas.microsoft.com/office/drawing/2014/main" val="684455534"/>
                    </a:ext>
                  </a:extLst>
                </a:gridCol>
                <a:gridCol w="1092121">
                  <a:extLst>
                    <a:ext uri="{9D8B030D-6E8A-4147-A177-3AD203B41FA5}">
                      <a16:colId xmlns:a16="http://schemas.microsoft.com/office/drawing/2014/main" val="4078602602"/>
                    </a:ext>
                  </a:extLst>
                </a:gridCol>
                <a:gridCol w="1092121">
                  <a:extLst>
                    <a:ext uri="{9D8B030D-6E8A-4147-A177-3AD203B41FA5}">
                      <a16:colId xmlns:a16="http://schemas.microsoft.com/office/drawing/2014/main" val="727727487"/>
                    </a:ext>
                  </a:extLst>
                </a:gridCol>
                <a:gridCol w="1092121">
                  <a:extLst>
                    <a:ext uri="{9D8B030D-6E8A-4147-A177-3AD203B41FA5}">
                      <a16:colId xmlns:a16="http://schemas.microsoft.com/office/drawing/2014/main" val="2846915427"/>
                    </a:ext>
                  </a:extLst>
                </a:gridCol>
                <a:gridCol w="1092121">
                  <a:extLst>
                    <a:ext uri="{9D8B030D-6E8A-4147-A177-3AD203B41FA5}">
                      <a16:colId xmlns:a16="http://schemas.microsoft.com/office/drawing/2014/main" val="3040719898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제품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카메라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온습도</a:t>
                      </a: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수유등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음악 재생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미세먼지농도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 동작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38941"/>
                  </a:ext>
                </a:extLst>
              </a:tr>
              <a:tr h="6336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큐티쁘띠</a:t>
                      </a:r>
                      <a:endParaRPr lang="en-US" altLang="ko-KR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스마트 </a:t>
                      </a:r>
                      <a:r>
                        <a:rPr lang="ko-KR" altLang="en-US" sz="1200" dirty="0" err="1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오르골</a:t>
                      </a:r>
                      <a:endParaRPr lang="en-US" altLang="ko-KR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87713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썬플라워</a:t>
                      </a:r>
                      <a:endParaRPr lang="en-US" altLang="ko-KR" sz="1200" dirty="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스마트 </a:t>
                      </a: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</a:t>
                      </a:r>
                      <a:endParaRPr lang="en-US" altLang="ko-KR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53194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스마트 모빌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73479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261337" y="4059669"/>
            <a:ext cx="4968551" cy="461666"/>
            <a:chOff x="2260171" y="3838911"/>
            <a:chExt cx="4968551" cy="461666"/>
          </a:xfrm>
        </p:grpSpPr>
        <p:sp>
          <p:nvSpPr>
            <p:cNvPr id="15" name="직사각형 14"/>
            <p:cNvSpPr/>
            <p:nvPr/>
          </p:nvSpPr>
          <p:spPr>
            <a:xfrm>
              <a:off x="2260171" y="3838911"/>
              <a:ext cx="4968551" cy="46166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1B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32178" y="3900467"/>
              <a:ext cx="473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*</a:t>
              </a:r>
              <a:r>
                <a:rPr lang="ko-KR" altLang="en-US" sz="1600" dirty="0" err="1" smtClean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온습도</a:t>
              </a:r>
              <a:r>
                <a:rPr lang="en-US" altLang="ko-KR" sz="1600" dirty="0" smtClean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미세먼지농도 측정에서 차이점 존재</a:t>
              </a:r>
              <a:endParaRPr lang="ko-KR" altLang="en-US" sz="1600" dirty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882389" y="4879201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7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40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9965579E-9EB1-40F3-A675-8DD08441375A}"/>
              </a:ext>
            </a:extLst>
          </p:cNvPr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780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수행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시나리오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(1/3)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</a:t>
            </a:r>
            <a:r>
              <a:rPr lang="en-US" altLang="ko-KR" sz="2400" dirty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&amp;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환경정보</a:t>
            </a:r>
            <a:endParaRPr lang="en-US" altLang="ko-KR" sz="2400" dirty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879985" y="4879201"/>
            <a:ext cx="2808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8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94" name="그래픽 4" descr="stroller 있는 여자">
            <a:extLst>
              <a:ext uri="{FF2B5EF4-FFF2-40B4-BE49-F238E27FC236}">
                <a16:creationId xmlns:a16="http://schemas.microsoft.com/office/drawing/2014/main" id="{A1B4DBCF-D982-41DB-B2CB-109E827532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1633" y="1673926"/>
            <a:ext cx="697327" cy="690163"/>
          </a:xfrm>
          <a:prstGeom prst="rect">
            <a:avLst/>
          </a:prstGeom>
        </p:spPr>
      </p:pic>
      <p:pic>
        <p:nvPicPr>
          <p:cNvPr id="95" name="Picture 16">
            <a:extLst>
              <a:ext uri="{FF2B5EF4-FFF2-40B4-BE49-F238E27FC236}">
                <a16:creationId xmlns:a16="http://schemas.microsoft.com/office/drawing/2014/main" id="{CE98F12A-D0F3-4410-9C11-D581C659C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11" y="1515544"/>
            <a:ext cx="928215" cy="91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화살표: 오른쪽 2">
            <a:extLst>
              <a:ext uri="{FF2B5EF4-FFF2-40B4-BE49-F238E27FC236}">
                <a16:creationId xmlns:a16="http://schemas.microsoft.com/office/drawing/2014/main" id="{FE571637-E392-41AC-B3A4-8B3D65B3C4EF}"/>
              </a:ext>
            </a:extLst>
          </p:cNvPr>
          <p:cNvSpPr/>
          <p:nvPr/>
        </p:nvSpPr>
        <p:spPr>
          <a:xfrm>
            <a:off x="1889057" y="1955165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7" name="화살표: 오른쪽 52">
            <a:extLst>
              <a:ext uri="{FF2B5EF4-FFF2-40B4-BE49-F238E27FC236}">
                <a16:creationId xmlns:a16="http://schemas.microsoft.com/office/drawing/2014/main" id="{60440381-A0BC-41AF-90CC-7ACBD1DDD063}"/>
              </a:ext>
            </a:extLst>
          </p:cNvPr>
          <p:cNvSpPr/>
          <p:nvPr/>
        </p:nvSpPr>
        <p:spPr>
          <a:xfrm>
            <a:off x="3509826" y="1951186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D186F05-F9DB-413E-A6AC-398A3137FCE0}"/>
              </a:ext>
            </a:extLst>
          </p:cNvPr>
          <p:cNvSpPr txBox="1"/>
          <p:nvPr/>
        </p:nvSpPr>
        <p:spPr>
          <a:xfrm>
            <a:off x="967602" y="2337210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사용자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772326D-C921-4E34-894F-A0086B7332C2}"/>
              </a:ext>
            </a:extLst>
          </p:cNvPr>
          <p:cNvSpPr txBox="1"/>
          <p:nvPr/>
        </p:nvSpPr>
        <p:spPr>
          <a:xfrm>
            <a:off x="2620820" y="2394245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어플리케이션</a:t>
            </a:r>
          </a:p>
        </p:txBody>
      </p:sp>
      <p:pic>
        <p:nvPicPr>
          <p:cNvPr id="100" name="그래픽 4">
            <a:extLst>
              <a:ext uri="{FF2B5EF4-FFF2-40B4-BE49-F238E27FC236}">
                <a16:creationId xmlns:a16="http://schemas.microsoft.com/office/drawing/2014/main" id="{CC2E547E-645B-4738-B7EB-43549438FB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60053" y="1596085"/>
            <a:ext cx="812671" cy="81267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A58E9895-2AC4-4257-8429-5B69216BD4DF}"/>
              </a:ext>
            </a:extLst>
          </p:cNvPr>
          <p:cNvSpPr txBox="1"/>
          <p:nvPr/>
        </p:nvSpPr>
        <p:spPr>
          <a:xfrm>
            <a:off x="4436871" y="2394244"/>
            <a:ext cx="6912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영상보기</a:t>
            </a:r>
          </a:p>
        </p:txBody>
      </p:sp>
      <p:sp>
        <p:nvSpPr>
          <p:cNvPr id="10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5269213" y="1974884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6159810" y="2825414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 영상 확인</a:t>
            </a:r>
            <a:endParaRPr lang="en-US" altLang="ko-KR" sz="1000" b="1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104" name="그래픽 62">
            <a:extLst>
              <a:ext uri="{FF2B5EF4-FFF2-40B4-BE49-F238E27FC236}">
                <a16:creationId xmlns:a16="http://schemas.microsoft.com/office/drawing/2014/main" id="{389300D6-2A8F-4F95-92B4-FA4D69457D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686728" y="3458105"/>
            <a:ext cx="812671" cy="812671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BF1799E9-9808-4ED0-B487-289116F01791}"/>
              </a:ext>
            </a:extLst>
          </p:cNvPr>
          <p:cNvSpPr txBox="1"/>
          <p:nvPr/>
        </p:nvSpPr>
        <p:spPr>
          <a:xfrm>
            <a:off x="2599979" y="4371950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환경정보 보기</a:t>
            </a:r>
          </a:p>
        </p:txBody>
      </p:sp>
      <p:pic>
        <p:nvPicPr>
          <p:cNvPr id="106" name="그림 105" descr="셔츠이(가) 표시된 사진&#10;&#10;자동 생성된 설명">
            <a:extLst>
              <a:ext uri="{FF2B5EF4-FFF2-40B4-BE49-F238E27FC236}">
                <a16:creationId xmlns:a16="http://schemas.microsoft.com/office/drawing/2014/main" id="{8CA792E9-66B1-4FDB-A42B-23249343B5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944" y="3337081"/>
            <a:ext cx="994448" cy="1054717"/>
          </a:xfrm>
          <a:prstGeom prst="rect">
            <a:avLst/>
          </a:prstGeom>
        </p:spPr>
      </p:pic>
      <p:pic>
        <p:nvPicPr>
          <p:cNvPr id="107" name="그림 106" descr="실내, 아기, 쥐고있는, 작은이(가) 표시된 사진&#10;&#10;자동 생성된 설명">
            <a:extLst>
              <a:ext uri="{FF2B5EF4-FFF2-40B4-BE49-F238E27FC236}">
                <a16:creationId xmlns:a16="http://schemas.microsoft.com/office/drawing/2014/main" id="{F2C1541B-18F9-4B92-ADDB-0A92DC41C9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4286" y="1275606"/>
            <a:ext cx="1512168" cy="1512168"/>
          </a:xfrm>
          <a:prstGeom prst="rect">
            <a:avLst/>
          </a:prstGeom>
        </p:spPr>
      </p:pic>
      <p:sp>
        <p:nvSpPr>
          <p:cNvPr id="108" name="화살표: 오른쪽 66">
            <a:extLst>
              <a:ext uri="{FF2B5EF4-FFF2-40B4-BE49-F238E27FC236}">
                <a16:creationId xmlns:a16="http://schemas.microsoft.com/office/drawing/2014/main" id="{A11FD340-8C36-4B6B-8FE9-54D99776C791}"/>
              </a:ext>
            </a:extLst>
          </p:cNvPr>
          <p:cNvSpPr/>
          <p:nvPr/>
        </p:nvSpPr>
        <p:spPr>
          <a:xfrm>
            <a:off x="3606096" y="3825664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09" name="그래픽 20" descr="추가">
            <a:extLst>
              <a:ext uri="{FF2B5EF4-FFF2-40B4-BE49-F238E27FC236}">
                <a16:creationId xmlns:a16="http://schemas.microsoft.com/office/drawing/2014/main" id="{5695F9AD-E365-423F-8655-312D110CB63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5535774" y="3748353"/>
            <a:ext cx="341849" cy="338337"/>
          </a:xfrm>
          <a:prstGeom prst="rect">
            <a:avLst/>
          </a:prstGeom>
        </p:spPr>
      </p:pic>
      <p:pic>
        <p:nvPicPr>
          <p:cNvPr id="110" name="그림 109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7C07E827-DDD4-41F2-9EFF-2BAECCFB01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48" y="3434795"/>
            <a:ext cx="965452" cy="965452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86DFC0C-1D1E-42AE-B9B4-819F72AE617E}"/>
              </a:ext>
            </a:extLst>
          </p:cNvPr>
          <p:cNvSpPr txBox="1"/>
          <p:nvPr/>
        </p:nvSpPr>
        <p:spPr>
          <a:xfrm>
            <a:off x="4430645" y="4433291"/>
            <a:ext cx="1069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온도</a:t>
            </a:r>
            <a:r>
              <a:rPr lang="en-US" altLang="ko-KR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습도 확인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48E3FF1-088D-42B0-ADCD-24F63F83D3AF}"/>
              </a:ext>
            </a:extLst>
          </p:cNvPr>
          <p:cNvSpPr txBox="1"/>
          <p:nvPr/>
        </p:nvSpPr>
        <p:spPr>
          <a:xfrm>
            <a:off x="5874132" y="4415873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농도 확인</a:t>
            </a:r>
          </a:p>
        </p:txBody>
      </p:sp>
      <p:sp>
        <p:nvSpPr>
          <p:cNvPr id="113" name="화살표: 오른쪽 84">
            <a:extLst>
              <a:ext uri="{FF2B5EF4-FFF2-40B4-BE49-F238E27FC236}">
                <a16:creationId xmlns:a16="http://schemas.microsoft.com/office/drawing/2014/main" id="{67730CA1-BFA0-450B-974A-C248E38A817D}"/>
              </a:ext>
            </a:extLst>
          </p:cNvPr>
          <p:cNvSpPr/>
          <p:nvPr/>
        </p:nvSpPr>
        <p:spPr>
          <a:xfrm rot="5400000">
            <a:off x="2722424" y="2957427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28568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9965579E-9EB1-40F3-A675-8DD08441375A}"/>
              </a:ext>
            </a:extLst>
          </p:cNvPr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598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수행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시나리오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(2/3)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동작 제어</a:t>
            </a:r>
            <a:endParaRPr lang="en-US" altLang="ko-KR" sz="2400" dirty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82389" y="4879201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9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03648" y="1203598"/>
            <a:ext cx="6444435" cy="3452141"/>
            <a:chOff x="1446357" y="1010965"/>
            <a:chExt cx="6444435" cy="3452141"/>
          </a:xfrm>
        </p:grpSpPr>
        <p:pic>
          <p:nvPicPr>
            <p:cNvPr id="5" name="그래픽 4" descr="stroller 있는 여자">
              <a:extLst>
                <a:ext uri="{FF2B5EF4-FFF2-40B4-BE49-F238E27FC236}">
                  <a16:creationId xmlns:a16="http://schemas.microsoft.com/office/drawing/2014/main" id="{A1B4DBCF-D982-41DB-B2CB-109E82753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446357" y="2224972"/>
              <a:ext cx="697327" cy="690163"/>
            </a:xfrm>
            <a:prstGeom prst="rect">
              <a:avLst/>
            </a:prstGeom>
          </p:spPr>
        </p:pic>
        <p:pic>
          <p:nvPicPr>
            <p:cNvPr id="6" name="Picture 16">
              <a:extLst>
                <a:ext uri="{FF2B5EF4-FFF2-40B4-BE49-F238E27FC236}">
                  <a16:creationId xmlns:a16="http://schemas.microsoft.com/office/drawing/2014/main" id="{CE98F12A-D0F3-4410-9C11-D581C659C2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6335" y="2066590"/>
              <a:ext cx="928215" cy="918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화살표: 오른쪽 2">
              <a:extLst>
                <a:ext uri="{FF2B5EF4-FFF2-40B4-BE49-F238E27FC236}">
                  <a16:creationId xmlns:a16="http://schemas.microsoft.com/office/drawing/2014/main" id="{FE571637-E392-41AC-B3A4-8B3D65B3C4EF}"/>
                </a:ext>
              </a:extLst>
            </p:cNvPr>
            <p:cNvSpPr/>
            <p:nvPr/>
          </p:nvSpPr>
          <p:spPr>
            <a:xfrm>
              <a:off x="2373781" y="2506211"/>
              <a:ext cx="718466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9" name="화살표: 오른쪽 52">
              <a:extLst>
                <a:ext uri="{FF2B5EF4-FFF2-40B4-BE49-F238E27FC236}">
                  <a16:creationId xmlns:a16="http://schemas.microsoft.com/office/drawing/2014/main" id="{60440381-A0BC-41AF-90CC-7ACBD1DDD063}"/>
                </a:ext>
              </a:extLst>
            </p:cNvPr>
            <p:cNvSpPr/>
            <p:nvPr/>
          </p:nvSpPr>
          <p:spPr>
            <a:xfrm>
              <a:off x="4061166" y="2502232"/>
              <a:ext cx="718466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186F05-F9DB-413E-A6AC-398A3137FCE0}"/>
                </a:ext>
              </a:extLst>
            </p:cNvPr>
            <p:cNvSpPr txBox="1"/>
            <p:nvPr/>
          </p:nvSpPr>
          <p:spPr>
            <a:xfrm>
              <a:off x="1452326" y="2888256"/>
              <a:ext cx="5645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사용자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72326D-C921-4E34-894F-A0086B7332C2}"/>
                </a:ext>
              </a:extLst>
            </p:cNvPr>
            <p:cNvSpPr txBox="1"/>
            <p:nvPr/>
          </p:nvSpPr>
          <p:spPr>
            <a:xfrm>
              <a:off x="3105544" y="2945291"/>
              <a:ext cx="9444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어플리케이션</a:t>
              </a:r>
            </a:p>
          </p:txBody>
        </p:sp>
        <p:sp>
          <p:nvSpPr>
            <p:cNvPr id="12" name="화살표: 오른쪽 51">
              <a:extLst>
                <a:ext uri="{FF2B5EF4-FFF2-40B4-BE49-F238E27FC236}">
                  <a16:creationId xmlns:a16="http://schemas.microsoft.com/office/drawing/2014/main" id="{12D19AE3-AC44-44E0-897F-2FAFC5E237BA}"/>
                </a:ext>
              </a:extLst>
            </p:cNvPr>
            <p:cNvSpPr/>
            <p:nvPr/>
          </p:nvSpPr>
          <p:spPr>
            <a:xfrm>
              <a:off x="5940152" y="1413806"/>
              <a:ext cx="718466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C34878-02EB-4864-9BAE-A3990B49B737}"/>
                </a:ext>
              </a:extLst>
            </p:cNvPr>
            <p:cNvSpPr txBox="1"/>
            <p:nvPr/>
          </p:nvSpPr>
          <p:spPr>
            <a:xfrm>
              <a:off x="4999196" y="1833167"/>
              <a:ext cx="8595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err="1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무드등</a:t>
              </a:r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 조작</a:t>
              </a:r>
              <a:endParaRPr lang="en-US" altLang="ko-KR" sz="1000" b="1" dirty="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  <a:p>
              <a:endPara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  <p:pic>
          <p:nvPicPr>
            <p:cNvPr id="14" name="그래픽 3">
              <a:extLst>
                <a:ext uri="{FF2B5EF4-FFF2-40B4-BE49-F238E27FC236}">
                  <a16:creationId xmlns:a16="http://schemas.microsoft.com/office/drawing/2014/main" id="{FF673649-A46E-4392-9975-699C3DCAF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046379" y="1010965"/>
              <a:ext cx="765167" cy="765167"/>
            </a:xfrm>
            <a:prstGeom prst="rect">
              <a:avLst/>
            </a:prstGeom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D69B5FF7-7463-45D1-8783-54C9DD8EA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224" y="1102685"/>
              <a:ext cx="628701" cy="62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818FECE-A8B2-4175-A04C-84850383BA9D}"/>
                </a:ext>
              </a:extLst>
            </p:cNvPr>
            <p:cNvSpPr txBox="1"/>
            <p:nvPr/>
          </p:nvSpPr>
          <p:spPr>
            <a:xfrm>
              <a:off x="6746348" y="1827215"/>
              <a:ext cx="7104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ON/OFF </a:t>
              </a:r>
              <a:endPara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  <p:pic>
          <p:nvPicPr>
            <p:cNvPr id="17" name="그래픽 29">
              <a:extLst>
                <a:ext uri="{FF2B5EF4-FFF2-40B4-BE49-F238E27FC236}">
                  <a16:creationId xmlns:a16="http://schemas.microsoft.com/office/drawing/2014/main" id="{74B72FB7-DFDE-4C33-B26B-D7847AFB8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021201" y="2158715"/>
              <a:ext cx="765167" cy="76516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CC0FD4-D8EE-486B-87C6-AFB68FED8498}"/>
                </a:ext>
              </a:extLst>
            </p:cNvPr>
            <p:cNvSpPr txBox="1"/>
            <p:nvPr/>
          </p:nvSpPr>
          <p:spPr>
            <a:xfrm>
              <a:off x="4974018" y="2925628"/>
              <a:ext cx="8595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스피커 조작</a:t>
              </a:r>
            </a:p>
          </p:txBody>
        </p:sp>
        <p:sp>
          <p:nvSpPr>
            <p:cNvPr id="19" name="화살표: 오른쪽 31">
              <a:extLst>
                <a:ext uri="{FF2B5EF4-FFF2-40B4-BE49-F238E27FC236}">
                  <a16:creationId xmlns:a16="http://schemas.microsoft.com/office/drawing/2014/main" id="{94A4E816-7110-4F3E-AFF6-DEC6BB8274FC}"/>
                </a:ext>
              </a:extLst>
            </p:cNvPr>
            <p:cNvSpPr/>
            <p:nvPr/>
          </p:nvSpPr>
          <p:spPr>
            <a:xfrm>
              <a:off x="5940152" y="2497306"/>
              <a:ext cx="718466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pic>
          <p:nvPicPr>
            <p:cNvPr id="20" name="Picture 14">
              <a:extLst>
                <a:ext uri="{FF2B5EF4-FFF2-40B4-BE49-F238E27FC236}">
                  <a16:creationId xmlns:a16="http://schemas.microsoft.com/office/drawing/2014/main" id="{E870B6B5-6057-48F4-AB82-6F850FAD1D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54" y="2293781"/>
              <a:ext cx="544234" cy="538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4E334C-EF32-4C10-A3A2-D25D553D3B86}"/>
                </a:ext>
              </a:extLst>
            </p:cNvPr>
            <p:cNvSpPr txBox="1"/>
            <p:nvPr/>
          </p:nvSpPr>
          <p:spPr>
            <a:xfrm>
              <a:off x="6725088" y="2895264"/>
              <a:ext cx="11657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멜로디 재생</a:t>
              </a:r>
              <a:r>
                <a:rPr lang="en-US" altLang="ko-KR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/</a:t>
              </a:r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정지</a:t>
              </a:r>
              <a:endParaRPr lang="en-US" altLang="ko-KR" sz="1000" b="1" dirty="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멜로디 선택</a:t>
              </a:r>
            </a:p>
          </p:txBody>
        </p:sp>
        <p:pic>
          <p:nvPicPr>
            <p:cNvPr id="22" name="그래픽 34">
              <a:extLst>
                <a:ext uri="{FF2B5EF4-FFF2-40B4-BE49-F238E27FC236}">
                  <a16:creationId xmlns:a16="http://schemas.microsoft.com/office/drawing/2014/main" id="{FFC24D81-7D63-4DA8-86B8-0575DD0E4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046379" y="3268957"/>
              <a:ext cx="765167" cy="76516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138ECC-EADB-4DA0-8476-6429B3FB9972}"/>
                </a:ext>
              </a:extLst>
            </p:cNvPr>
            <p:cNvSpPr txBox="1"/>
            <p:nvPr/>
          </p:nvSpPr>
          <p:spPr>
            <a:xfrm>
              <a:off x="4912307" y="4078365"/>
              <a:ext cx="10278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모빌 동작 조작</a:t>
              </a:r>
            </a:p>
          </p:txBody>
        </p:sp>
        <p:sp>
          <p:nvSpPr>
            <p:cNvPr id="24" name="화살표: 오른쪽 36">
              <a:extLst>
                <a:ext uri="{FF2B5EF4-FFF2-40B4-BE49-F238E27FC236}">
                  <a16:creationId xmlns:a16="http://schemas.microsoft.com/office/drawing/2014/main" id="{70577BDE-221C-4702-B89E-699B91B106A3}"/>
                </a:ext>
              </a:extLst>
            </p:cNvPr>
            <p:cNvSpPr/>
            <p:nvPr/>
          </p:nvSpPr>
          <p:spPr>
            <a:xfrm>
              <a:off x="5964585" y="3511129"/>
              <a:ext cx="718466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pic>
          <p:nvPicPr>
            <p:cNvPr id="25" name="Picture 6" descr="모빌에 대한 이미지 검색결과">
              <a:extLst>
                <a:ext uri="{FF2B5EF4-FFF2-40B4-BE49-F238E27FC236}">
                  <a16:creationId xmlns:a16="http://schemas.microsoft.com/office/drawing/2014/main" id="{CD6AE503-0869-4C90-9EAB-64660718D7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80" t="4554" r="8133" b="4231"/>
            <a:stretch/>
          </p:blipFill>
          <p:spPr bwMode="auto">
            <a:xfrm>
              <a:off x="6787224" y="3268957"/>
              <a:ext cx="662425" cy="731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DB0A59-4A35-4E74-B1E9-2AF494023080}"/>
                </a:ext>
              </a:extLst>
            </p:cNvPr>
            <p:cNvSpPr txBox="1"/>
            <p:nvPr/>
          </p:nvSpPr>
          <p:spPr>
            <a:xfrm>
              <a:off x="6797503" y="4062996"/>
              <a:ext cx="6912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ON/OFF</a:t>
              </a:r>
            </a:p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방향제어</a:t>
              </a:r>
            </a:p>
          </p:txBody>
        </p:sp>
        <p:sp>
          <p:nvSpPr>
            <p:cNvPr id="27" name="화살표: 오른쪽 52">
              <a:extLst>
                <a:ext uri="{FF2B5EF4-FFF2-40B4-BE49-F238E27FC236}">
                  <a16:creationId xmlns:a16="http://schemas.microsoft.com/office/drawing/2014/main" id="{60440381-A0BC-41AF-90CC-7ACBD1DDD063}"/>
                </a:ext>
              </a:extLst>
            </p:cNvPr>
            <p:cNvSpPr/>
            <p:nvPr/>
          </p:nvSpPr>
          <p:spPr>
            <a:xfrm rot="18520546">
              <a:off x="3822533" y="1897009"/>
              <a:ext cx="1228803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화살표: 오른쪽 52">
              <a:extLst>
                <a:ext uri="{FF2B5EF4-FFF2-40B4-BE49-F238E27FC236}">
                  <a16:creationId xmlns:a16="http://schemas.microsoft.com/office/drawing/2014/main" id="{60440381-A0BC-41AF-90CC-7ACBD1DDD063}"/>
                </a:ext>
              </a:extLst>
            </p:cNvPr>
            <p:cNvSpPr/>
            <p:nvPr/>
          </p:nvSpPr>
          <p:spPr>
            <a:xfrm rot="3049521">
              <a:off x="3817040" y="3078446"/>
              <a:ext cx="1228803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182737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915</Words>
  <Application>Microsoft Office PowerPoint</Application>
  <PresentationFormat>화면 슬라이드 쇼(16:9)</PresentationFormat>
  <Paragraphs>311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a가을소풍B</vt:lpstr>
      <vt:lpstr>a가을소풍M</vt:lpstr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hyeon_su</dc:creator>
  <cp:lastModifiedBy>신 용원</cp:lastModifiedBy>
  <cp:revision>114</cp:revision>
  <dcterms:created xsi:type="dcterms:W3CDTF">2019-11-16T04:16:02Z</dcterms:created>
  <dcterms:modified xsi:type="dcterms:W3CDTF">2019-11-27T15:43:01Z</dcterms:modified>
</cp:coreProperties>
</file>